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</p:sldMasterIdLst>
  <p:notesMasterIdLst>
    <p:notesMasterId r:id="rId28"/>
  </p:notesMasterIdLst>
  <p:sldIdLst>
    <p:sldId id="301" r:id="rId5"/>
    <p:sldId id="302" r:id="rId6"/>
    <p:sldId id="1425" r:id="rId7"/>
    <p:sldId id="304" r:id="rId8"/>
    <p:sldId id="1399" r:id="rId9"/>
    <p:sldId id="309" r:id="rId10"/>
    <p:sldId id="310" r:id="rId11"/>
    <p:sldId id="311" r:id="rId12"/>
    <p:sldId id="1426" r:id="rId13"/>
    <p:sldId id="312" r:id="rId14"/>
    <p:sldId id="314" r:id="rId15"/>
    <p:sldId id="315" r:id="rId16"/>
    <p:sldId id="316" r:id="rId17"/>
    <p:sldId id="317" r:id="rId18"/>
    <p:sldId id="1427" r:id="rId19"/>
    <p:sldId id="318" r:id="rId20"/>
    <p:sldId id="1412" r:id="rId21"/>
    <p:sldId id="319" r:id="rId22"/>
    <p:sldId id="320" r:id="rId23"/>
    <p:sldId id="1428" r:id="rId24"/>
    <p:sldId id="1438" r:id="rId25"/>
    <p:sldId id="1437" r:id="rId26"/>
    <p:sldId id="143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5E6D76E7-93E8-4644-9EB4-C73EBCF6A919}">
          <p14:sldIdLst>
            <p14:sldId id="301"/>
          </p14:sldIdLst>
        </p14:section>
        <p14:section name="Lesson 1" id="{079C0365-9620-4B8A-B79B-F695DEE7B9FB}">
          <p14:sldIdLst>
            <p14:sldId id="302"/>
            <p14:sldId id="1425"/>
            <p14:sldId id="304"/>
            <p14:sldId id="1399"/>
            <p14:sldId id="309"/>
            <p14:sldId id="310"/>
          </p14:sldIdLst>
        </p14:section>
        <p14:section name="Lesson 2" id="{2814799E-A13E-491B-8A65-5AF595BA5AF7}">
          <p14:sldIdLst>
            <p14:sldId id="311"/>
            <p14:sldId id="1426"/>
            <p14:sldId id="312"/>
            <p14:sldId id="314"/>
            <p14:sldId id="315"/>
            <p14:sldId id="316"/>
          </p14:sldIdLst>
        </p14:section>
        <p14:section name="Lesson 3" id="{0FBE9B9C-3203-4ED8-A8D2-AAD82A090DD1}">
          <p14:sldIdLst>
            <p14:sldId id="317"/>
            <p14:sldId id="1427"/>
            <p14:sldId id="318"/>
            <p14:sldId id="1412"/>
            <p14:sldId id="319"/>
            <p14:sldId id="320"/>
          </p14:sldIdLst>
        </p14:section>
        <p14:section name="Extension Activities" id="{12521528-6539-4279-A8F9-15D1C9087737}">
          <p14:sldIdLst>
            <p14:sldId id="1428"/>
            <p14:sldId id="1438"/>
            <p14:sldId id="1437"/>
            <p14:sldId id="14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ne Hall" initials="KH" lastIdx="12" clrIdx="0"/>
  <p:cmAuthor id="2" name="Betsy Barrett" initials="BB" lastIdx="2" clrIdx="1"/>
  <p:cmAuthor id="3" name="Ian Bjorklund" initials="IB" lastIdx="2" clrIdx="2">
    <p:extLst>
      <p:ext uri="{19B8F6BF-5375-455C-9EA6-DF929625EA0E}">
        <p15:presenceInfo xmlns:p15="http://schemas.microsoft.com/office/powerpoint/2012/main" userId="S-1-5-21-2578034860-764634759-489805604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EA2"/>
    <a:srgbClr val="77573F"/>
    <a:srgbClr val="3FBF73"/>
    <a:srgbClr val="6C6EA0"/>
    <a:srgbClr val="569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D110A7-042A-405D-B6E4-DA76BCED7E17}" v="93" dt="2018-09-20T18:47:28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9" autoAdjust="0"/>
    <p:restoredTop sz="91667" autoAdjust="0"/>
  </p:normalViewPr>
  <p:slideViewPr>
    <p:cSldViewPr snapToGrid="0">
      <p:cViewPr varScale="1">
        <p:scale>
          <a:sx n="91" d="100"/>
          <a:sy n="91" d="100"/>
        </p:scale>
        <p:origin x="76" y="164"/>
      </p:cViewPr>
      <p:guideLst>
        <p:guide orient="horz" pos="336"/>
        <p:guide pos="3840"/>
        <p:guide orient="horz" pos="22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E5B95-F014-B54E-8C8A-F3FECD749494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E9B0-137A-1341-814A-CC65508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1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A1434-C4DF-412E-99C1-D8F9CD6FA8B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9/10/2020 9:12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1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9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0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7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8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9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9/10/2020 9:12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6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9/10/2020 9:12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12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9/10/2020 9:12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3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891" y="2918692"/>
            <a:ext cx="3972315" cy="1944161"/>
          </a:xfrm>
        </p:spPr>
        <p:txBody>
          <a:bodyPr anchor="b"/>
          <a:lstStyle>
            <a:lvl1pPr algn="l">
              <a:defRPr sz="480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94916" y="4862852"/>
            <a:ext cx="3972315" cy="57737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C5DB2-8761-4B66-B82F-B9F0D40DF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82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3937" y="2412078"/>
            <a:ext cx="6903228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3936" y="3882103"/>
            <a:ext cx="6903228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3200" kern="1200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C3BEB-D3A8-425B-95E7-FBF40FCC4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8E5798-EB7A-4788-AB25-A920543B9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2A246-281C-4C62-A6C7-4BF192B50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FF04BC-009E-4EDE-B8F9-3DD728B54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" y="0"/>
            <a:ext cx="12192000" cy="6858000"/>
            <a:chOff x="0" y="0"/>
            <a:chExt cx="12186744" cy="68580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82" y="1466098"/>
            <a:ext cx="5506218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A20C0-E9B2-46EB-A149-B102AD38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A12FB-789B-4546-86AB-479E04291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182" y="1806945"/>
            <a:ext cx="3890106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15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2B6E9-B4FC-43DB-AF78-7B68E38C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967" y="1274510"/>
            <a:ext cx="3890106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CD70FB-FD30-4485-A472-17D7CE895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B052D-10A9-4EC1-8518-3318D893B7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090" y="1542696"/>
            <a:ext cx="3779166" cy="43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A30585-34A7-458F-9C80-D69907CC0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561" y="2136811"/>
            <a:ext cx="7004979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accent5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AB8F2D-CCD9-473F-80CC-1C570C9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561" y="3498886"/>
            <a:ext cx="7004979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C7D8A-A673-485B-8CC7-B0B437D85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818" y="1698336"/>
            <a:ext cx="3292904" cy="37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 - Ad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89FED-8B05-40A9-8046-13AA9B35D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91172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- Ad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45574-1A95-4004-93B6-927DA783884A}"/>
              </a:ext>
            </a:extLst>
          </p:cNvPr>
          <p:cNvGrpSpPr/>
          <p:nvPr userDrawn="1"/>
        </p:nvGrpSpPr>
        <p:grpSpPr>
          <a:xfrm>
            <a:off x="-1" y="0"/>
            <a:ext cx="12192000" cy="6858000"/>
            <a:chOff x="0" y="0"/>
            <a:chExt cx="1218674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C0C7D8-0D0A-4A0E-93FF-F7E05F02A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CDF9F3-10CD-4F66-BD5A-406606AD5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2525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274710" y="2860696"/>
            <a:ext cx="5945148" cy="3471176"/>
          </a:xfrm>
          <a:prstGeom prst="rect">
            <a:avLst/>
          </a:prstGeom>
          <a:solidFill>
            <a:schemeClr val="tx2">
              <a:alpha val="9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710" y="2860698"/>
            <a:ext cx="5945147" cy="2178663"/>
          </a:xfrm>
        </p:spPr>
        <p:txBody>
          <a:bodyPr lIns="182880" tIns="18288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710" y="513916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32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0F456-7F64-40B9-8DC1-9B3ECE50F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urple - Ad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7A5F92-C790-4985-890A-0BBAA84EE139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D60506-9F44-4BA7-9006-84BD9B2E4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32804-66B0-46E7-AA0E-4A5FDC9BB578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3F2F7-617A-4A1F-A00F-6202B398C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DA624E-6FC7-4814-9109-3F633C1F5022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EE644-4E3E-4C9F-97EE-CCC97AF9B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087E8B-0734-41E5-A87C-CADA945763C8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8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002128"/>
            <a:ext cx="6723231" cy="995838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587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219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Red - Ad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56FB04-7D3F-4A28-9E24-39509F404D7C}"/>
              </a:ext>
            </a:extLst>
          </p:cNvPr>
          <p:cNvGrpSpPr/>
          <p:nvPr userDrawn="1"/>
        </p:nvGrpSpPr>
        <p:grpSpPr>
          <a:xfrm>
            <a:off x="0" y="0"/>
            <a:ext cx="12195176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7A9E42-3918-482E-A5FE-785DEC8F9C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A118BE-876E-4C79-B6EB-2F68736A6F9E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28EB6-1ADA-46B2-9F65-F632E10D4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AAFC0D-8BA4-466B-BC9A-F1F7E048829F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9D0A5-05F3-48F7-9001-72B3EDAA75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D9B7DB-E6F4-456F-85BC-D2C40819867C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341867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old - Ad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95A303-4A41-44AB-9F16-5D1E3E00ECE1}"/>
              </a:ext>
            </a:extLst>
          </p:cNvPr>
          <p:cNvGrpSpPr/>
          <p:nvPr userDrawn="1"/>
        </p:nvGrpSpPr>
        <p:grpSpPr>
          <a:xfrm>
            <a:off x="2" y="-4883"/>
            <a:ext cx="12191998" cy="6862883"/>
            <a:chOff x="1" y="-4883"/>
            <a:chExt cx="12188823" cy="6862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71D28-BD3C-4E5C-9A8B-69E7EA462D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433832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276FB8-AF49-413C-9AF0-BB8C0AF9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321" y="0"/>
              <a:ext cx="433832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6C6EEB-DAE5-48EE-8B39-324C90B37A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6641" y="-4883"/>
              <a:ext cx="3512183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4148504"/>
            <a:ext cx="6723231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6419" y="1412876"/>
            <a:ext cx="5565636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539698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grpSp>
        <p:nvGrpSpPr>
          <p:cNvPr id="6" name="Group 5" hidden="1"/>
          <p:cNvGrpSpPr/>
          <p:nvPr userDrawn="1"/>
        </p:nvGrpSpPr>
        <p:grpSpPr>
          <a:xfrm>
            <a:off x="644141" y="5329145"/>
            <a:ext cx="849901" cy="850022"/>
            <a:chOff x="596096" y="5359033"/>
            <a:chExt cx="1057007" cy="1057007"/>
          </a:xfrm>
        </p:grpSpPr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5A6BB-0A85-4913-BB4D-04EB29959B79}"/>
              </a:ext>
            </a:extLst>
          </p:cNvPr>
          <p:cNvSpPr/>
          <p:nvPr userDrawn="1"/>
        </p:nvSpPr>
        <p:spPr bwMode="auto">
          <a:xfrm>
            <a:off x="-1" y="4784436"/>
            <a:ext cx="12192001" cy="207356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21DBE-6733-40F2-91ED-AB2D9E64F227}"/>
              </a:ext>
            </a:extLst>
          </p:cNvPr>
          <p:cNvGrpSpPr/>
          <p:nvPr userDrawn="1"/>
        </p:nvGrpSpPr>
        <p:grpSpPr>
          <a:xfrm>
            <a:off x="644141" y="5329145"/>
            <a:ext cx="849901" cy="850022"/>
            <a:chOff x="596096" y="5359033"/>
            <a:chExt cx="1057007" cy="1057007"/>
          </a:xfrm>
        </p:grpSpPr>
        <p:sp>
          <p:nvSpPr>
            <p:cNvPr id="12" name="Freeform 58">
              <a:extLst>
                <a:ext uri="{FF2B5EF4-FFF2-40B4-BE49-F238E27FC236}">
                  <a16:creationId xmlns:a16="http://schemas.microsoft.com/office/drawing/2014/main" id="{7A48A26F-0F1A-458F-82FE-7A5BB3F3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6C475E-AB37-4EE3-AAA0-E01062D73415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86C3FEF-1C9D-4084-9497-558C77991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2264" y="5337715"/>
            <a:ext cx="9859116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63427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5" name="Freeform 39" hidden="1"/>
          <p:cNvSpPr>
            <a:spLocks/>
          </p:cNvSpPr>
          <p:nvPr userDrawn="1"/>
        </p:nvSpPr>
        <p:spPr bwMode="auto">
          <a:xfrm flipH="1">
            <a:off x="856481" y="5541517"/>
            <a:ext cx="425222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18" name="Oval 17" hidden="1"/>
          <p:cNvSpPr/>
          <p:nvPr/>
        </p:nvSpPr>
        <p:spPr bwMode="auto">
          <a:xfrm>
            <a:off x="644141" y="5329145"/>
            <a:ext cx="849901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6C790-8893-412D-8C9C-B7E6A6949581}"/>
              </a:ext>
            </a:extLst>
          </p:cNvPr>
          <p:cNvSpPr/>
          <p:nvPr userDrawn="1"/>
        </p:nvSpPr>
        <p:spPr bwMode="auto">
          <a:xfrm>
            <a:off x="0" y="4784436"/>
            <a:ext cx="12192001" cy="207356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D04DA8-3EF8-4F39-89C3-4E7C5345D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2265" y="4897269"/>
            <a:ext cx="9859116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Demo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5AA55A-8961-4736-B60A-F6A536E8A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0707" y="5737707"/>
            <a:ext cx="9860674" cy="7780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Freeform 39">
            <a:extLst>
              <a:ext uri="{FF2B5EF4-FFF2-40B4-BE49-F238E27FC236}">
                <a16:creationId xmlns:a16="http://schemas.microsoft.com/office/drawing/2014/main" id="{12220794-EEE1-4979-B812-015671581FE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56482" y="5541517"/>
            <a:ext cx="425222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28AFA8-AD8F-4B9D-A322-11A15DEFCE99}"/>
              </a:ext>
            </a:extLst>
          </p:cNvPr>
          <p:cNvSpPr/>
          <p:nvPr userDrawn="1"/>
        </p:nvSpPr>
        <p:spPr bwMode="auto">
          <a:xfrm>
            <a:off x="644142" y="5329145"/>
            <a:ext cx="849901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</p:spTree>
    <p:extLst>
      <p:ext uri="{BB962C8B-B14F-4D97-AF65-F5344CB8AC3E}">
        <p14:creationId xmlns:p14="http://schemas.microsoft.com/office/powerpoint/2010/main" val="146024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44" y="1290321"/>
            <a:ext cx="11149439" cy="4565535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92"/>
          <a:stretch/>
        </p:blipFill>
        <p:spPr>
          <a:xfrm>
            <a:off x="932" y="6146800"/>
            <a:ext cx="12190135" cy="71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4" y="6317008"/>
            <a:ext cx="1531511" cy="3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8321" y="6588546"/>
            <a:ext cx="10217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5984" y="1189175"/>
            <a:ext cx="5378548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accent5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accent5"/>
                </a:solidFill>
              </a:defRPr>
            </a:lvl3pPr>
            <a:lvl4pPr marL="451084" indent="0">
              <a:buNone/>
              <a:defRPr sz="1400">
                <a:solidFill>
                  <a:schemeClr val="accent5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5"/>
            <a:ext cx="5378548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tx1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tx1"/>
                </a:solidFill>
              </a:defRPr>
            </a:lvl3pPr>
            <a:lvl4pPr marL="451084" indent="0"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1" y="6471673"/>
            <a:ext cx="2844904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496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4895" y="1189176"/>
            <a:ext cx="11653523" cy="24473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2pPr>
            <a:lvl3pPr marL="223987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447973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941" y="6471673"/>
            <a:ext cx="2844904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864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10" y="2833398"/>
            <a:ext cx="5945149" cy="347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710" y="2860698"/>
            <a:ext cx="5945147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710" y="513916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8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743356-737D-4322-A8C8-0F47072F92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409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8862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32167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2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ven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6001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386904"/>
            <a:ext cx="5378548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2" y="1216074"/>
            <a:ext cx="5378548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5174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E3AF8-84F0-44AD-A9FD-3727983B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0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55E2A-427A-47B5-814C-D99E75102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8600"/>
            <a:ext cx="4339449" cy="686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97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8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945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4" tIns="146228" rIns="182784" bIns="1462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1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Gotham Book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3"/>
            <a:ext cx="4339450" cy="1223121"/>
          </a:xfrm>
        </p:spPr>
        <p:txBody>
          <a:bodyPr lIns="182880" rIns="182880"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398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509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69C42-D207-4E4D-9BB7-475F596C5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3394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44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8E834F21-627D-4FD3-9B0F-874DBF8A9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" b="3574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0170E-9DAD-487C-8F50-8A4C0FC5A4BD}"/>
              </a:ext>
            </a:extLst>
          </p:cNvPr>
          <p:cNvSpPr/>
          <p:nvPr userDrawn="1"/>
        </p:nvSpPr>
        <p:spPr bwMode="auto">
          <a:xfrm>
            <a:off x="0" y="0"/>
            <a:ext cx="9905806" cy="6858000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85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973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E3026-5C71-4F5D-9267-DC2843248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sp>
        <p:nvSpPr>
          <p:cNvPr id="9" name="Isosceles Triangle 5">
            <a:extLst>
              <a:ext uri="{FF2B5EF4-FFF2-40B4-BE49-F238E27FC236}">
                <a16:creationId xmlns:a16="http://schemas.microsoft.com/office/drawing/2014/main" id="{B0AFFDFC-8547-4236-A709-A5D4A4E130C3}"/>
              </a:ext>
            </a:extLst>
          </p:cNvPr>
          <p:cNvSpPr/>
          <p:nvPr userDrawn="1"/>
        </p:nvSpPr>
        <p:spPr bwMode="auto">
          <a:xfrm rot="20721527">
            <a:off x="9183120" y="5258061"/>
            <a:ext cx="2872185" cy="2085928"/>
          </a:xfrm>
          <a:custGeom>
            <a:avLst/>
            <a:gdLst>
              <a:gd name="connsiteX0" fmla="*/ 0 w 3883406"/>
              <a:gd name="connsiteY0" fmla="*/ 2082868 h 2082868"/>
              <a:gd name="connsiteX1" fmla="*/ 1941703 w 3883406"/>
              <a:gd name="connsiteY1" fmla="*/ 0 h 2082868"/>
              <a:gd name="connsiteX2" fmla="*/ 3883406 w 3883406"/>
              <a:gd name="connsiteY2" fmla="*/ 2082868 h 2082868"/>
              <a:gd name="connsiteX3" fmla="*/ 0 w 3883406"/>
              <a:gd name="connsiteY3" fmla="*/ 2082868 h 2082868"/>
              <a:gd name="connsiteX0" fmla="*/ 0 w 3284976"/>
              <a:gd name="connsiteY0" fmla="*/ 1420129 h 2082868"/>
              <a:gd name="connsiteX1" fmla="*/ 1343273 w 3284976"/>
              <a:gd name="connsiteY1" fmla="*/ 0 h 2082868"/>
              <a:gd name="connsiteX2" fmla="*/ 3284976 w 3284976"/>
              <a:gd name="connsiteY2" fmla="*/ 2082868 h 2082868"/>
              <a:gd name="connsiteX3" fmla="*/ 0 w 3284976"/>
              <a:gd name="connsiteY3" fmla="*/ 1420129 h 2082868"/>
              <a:gd name="connsiteX0" fmla="*/ 0 w 2874638"/>
              <a:gd name="connsiteY0" fmla="*/ 1420129 h 2085928"/>
              <a:gd name="connsiteX1" fmla="*/ 1343273 w 2874638"/>
              <a:gd name="connsiteY1" fmla="*/ 0 h 2085928"/>
              <a:gd name="connsiteX2" fmla="*/ 2874638 w 2874638"/>
              <a:gd name="connsiteY2" fmla="*/ 2085928 h 2085928"/>
              <a:gd name="connsiteX3" fmla="*/ 0 w 2874638"/>
              <a:gd name="connsiteY3" fmla="*/ 1420129 h 2085928"/>
              <a:gd name="connsiteX0" fmla="*/ 0 w 2874687"/>
              <a:gd name="connsiteY0" fmla="*/ 1420129 h 2085928"/>
              <a:gd name="connsiteX1" fmla="*/ 1343273 w 2874687"/>
              <a:gd name="connsiteY1" fmla="*/ 0 h 2085928"/>
              <a:gd name="connsiteX2" fmla="*/ 2874638 w 2874687"/>
              <a:gd name="connsiteY2" fmla="*/ 2085928 h 2085928"/>
              <a:gd name="connsiteX3" fmla="*/ 0 w 2874687"/>
              <a:gd name="connsiteY3" fmla="*/ 1420129 h 2085928"/>
              <a:gd name="connsiteX0" fmla="*/ 0 w 2880553"/>
              <a:gd name="connsiteY0" fmla="*/ 1420129 h 2085928"/>
              <a:gd name="connsiteX1" fmla="*/ 1343273 w 2880553"/>
              <a:gd name="connsiteY1" fmla="*/ 0 h 2085928"/>
              <a:gd name="connsiteX2" fmla="*/ 2874638 w 2880553"/>
              <a:gd name="connsiteY2" fmla="*/ 2085928 h 2085928"/>
              <a:gd name="connsiteX3" fmla="*/ 0 w 2880553"/>
              <a:gd name="connsiteY3" fmla="*/ 1420129 h 2085928"/>
              <a:gd name="connsiteX0" fmla="*/ 0 w 2872185"/>
              <a:gd name="connsiteY0" fmla="*/ 1327806 h 2085928"/>
              <a:gd name="connsiteX1" fmla="*/ 1334905 w 2872185"/>
              <a:gd name="connsiteY1" fmla="*/ 0 h 2085928"/>
              <a:gd name="connsiteX2" fmla="*/ 2866270 w 2872185"/>
              <a:gd name="connsiteY2" fmla="*/ 2085928 h 2085928"/>
              <a:gd name="connsiteX3" fmla="*/ 0 w 2872185"/>
              <a:gd name="connsiteY3" fmla="*/ 1327806 h 208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2185" h="2085928">
                <a:moveTo>
                  <a:pt x="0" y="1327806"/>
                </a:moveTo>
                <a:lnTo>
                  <a:pt x="1334905" y="0"/>
                </a:lnTo>
                <a:cubicBezTo>
                  <a:pt x="1845360" y="695309"/>
                  <a:pt x="2963147" y="934976"/>
                  <a:pt x="2866270" y="2085928"/>
                </a:cubicBezTo>
                <a:lnTo>
                  <a:pt x="0" y="1327806"/>
                </a:lnTo>
                <a:close/>
              </a:path>
            </a:pathLst>
          </a:custGeom>
          <a:solidFill>
            <a:srgbClr val="34363A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016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defTabSz="91409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217EB-55AB-4232-AB02-E13FCE71F3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  <p15:guide id="2" pos="31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94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945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1"/>
            <a:ext cx="433945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434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620" y="1417578"/>
            <a:ext cx="5109169" cy="2780185"/>
          </a:xfrm>
        </p:spPr>
        <p:txBody>
          <a:bodyPr wrap="square">
            <a:spAutoFit/>
          </a:bodyPr>
          <a:lstStyle>
            <a:lvl1pPr>
              <a:defRPr sz="646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337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6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704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o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73" y="3113532"/>
            <a:ext cx="2952332" cy="63093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blackWhite">
          <a:xfrm>
            <a:off x="274710" y="6294477"/>
            <a:ext cx="11890295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508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F3513-7CDB-4D66-AF83-674551FEA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6"/>
            <a:ext cx="7440638" cy="37022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660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848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3AFDF-DBE8-4582-A98F-CAAE008DC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384" y="1466098"/>
            <a:ext cx="5506218" cy="539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851F6-815C-45F3-A61A-DFB152BE15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B317E-0EDC-440E-A90E-3E0D733110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E78B78-D336-4E33-BEDF-950B514D4B5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8882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37B178-5F5A-4C65-B142-3B4BED86A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4412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8D962D-EDE5-47D4-A040-F08AA4F3D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4413" y="0"/>
              <a:ext cx="6094412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6"/>
            <a:ext cx="7440638" cy="3702247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solidFill>
                <a:srgbClr val="0070C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660" y="4518926"/>
            <a:ext cx="6886169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848" y="2084171"/>
            <a:ext cx="6902856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76CB-4993-44A9-8C73-DA2AF3182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3E0FE-DDBA-4BCA-B97F-3D709284F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1209" y="1456024"/>
            <a:ext cx="5041748" cy="4875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64A263-2C41-4994-BE66-0C965C9629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427" y="2647338"/>
            <a:ext cx="5945147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69427" y="4925800"/>
            <a:ext cx="5945147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4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5" y="719789"/>
            <a:ext cx="3575048" cy="865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8447A-4690-43FB-AC69-9A18F5EF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182" y="1806945"/>
            <a:ext cx="3890106" cy="4652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FCD32-8290-44F3-899B-43F7CA01D1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49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5348" y="2435227"/>
            <a:ext cx="5487829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5347" y="3905251"/>
            <a:ext cx="5487829" cy="54575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alpha val="99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" y="2874096"/>
            <a:ext cx="4584012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75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5348" y="2435227"/>
            <a:ext cx="5487829" cy="1470025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5347" y="3905251"/>
            <a:ext cx="5487829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2800" kern="1200" dirty="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3" y="2874096"/>
            <a:ext cx="4584012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344" y="393192"/>
            <a:ext cx="11149439" cy="795528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344" y="1290320"/>
            <a:ext cx="11149439" cy="4927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-100" baseline="0">
          <a:solidFill>
            <a:schemeClr val="tx1">
              <a:alpha val="99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90000"/>
        <a:buFont typeface="Wingdings" pitchFamily="2" charset="2"/>
        <a:buNone/>
        <a:defRPr sz="3200" kern="12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1pPr>
      <a:lvl2pPr marL="230187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4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2pPr>
      <a:lvl3pPr marL="4032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0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3pPr>
      <a:lvl4pPr marL="5683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4pPr>
      <a:lvl5pPr marL="741362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D9883-81D4-4FAF-AE5B-C01293A23D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08" y="3564631"/>
            <a:ext cx="8142292" cy="2120726"/>
          </a:xfrm>
        </p:spPr>
        <p:txBody>
          <a:bodyPr/>
          <a:lstStyle/>
          <a:p>
            <a:r>
              <a:rPr lang="en-US" dirty="0"/>
              <a:t>Computing with Minecraft 3: Parks and recreation</a:t>
            </a:r>
          </a:p>
        </p:txBody>
      </p:sp>
    </p:spTree>
    <p:extLst>
      <p:ext uri="{BB962C8B-B14F-4D97-AF65-F5344CB8AC3E}">
        <p14:creationId xmlns:p14="http://schemas.microsoft.com/office/powerpoint/2010/main" val="12096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47472" y="294696"/>
            <a:ext cx="11149439" cy="795528"/>
          </a:xfrm>
        </p:spPr>
        <p:txBody>
          <a:bodyPr/>
          <a:lstStyle/>
          <a:p>
            <a:r>
              <a:rPr lang="en-US" dirty="0"/>
              <a:t>Let’s code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4356581"/>
          </a:xfrm>
          <a:solidFill>
            <a:schemeClr val="accent1"/>
          </a:solidFill>
        </p:spPr>
        <p:txBody>
          <a:bodyPr vert="horz" lIns="548640" tIns="822960" rIns="731520" bIns="45720" rtlCol="0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AE5BB-4A95-476E-A828-D515BFFD0819}"/>
              </a:ext>
            </a:extLst>
          </p:cNvPr>
          <p:cNvSpPr txBox="1"/>
          <p:nvPr/>
        </p:nvSpPr>
        <p:spPr>
          <a:xfrm>
            <a:off x="375227" y="1880562"/>
            <a:ext cx="553919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Give your Agent inventory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Dig the fountain boundary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Fill with Cobblestone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Dig inside the fountain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Code the water feature</a:t>
            </a:r>
          </a:p>
          <a:p>
            <a:pPr marL="514350" indent="-51435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Add the water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dirty="0" err="1">
              <a:solidFill>
                <a:schemeClr val="accent2">
                  <a:alpha val="99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0099A-31B1-4545-8251-9210CEC72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99" y="1313414"/>
            <a:ext cx="3486988" cy="49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301845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6805" y="1610833"/>
            <a:ext cx="7608551" cy="4356581"/>
          </a:xfrm>
          <a:solidFill>
            <a:schemeClr val="accent1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799"/>
              </a:spcAft>
            </a:pPr>
            <a:endParaRPr lang="en-US" sz="4800" dirty="0">
              <a:solidFill>
                <a:schemeClr val="bg1">
                  <a:alpha val="99000"/>
                </a:schemeClr>
              </a:solidFill>
            </a:endParaRPr>
          </a:p>
          <a:p>
            <a:pPr>
              <a:spcAft>
                <a:spcPts val="1799"/>
              </a:spcAft>
            </a:pP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How do you change the slot the Agent pulls from their inventory?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C4DAE-6581-4BB7-92C5-0AFDAEE313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0087" y="1191725"/>
            <a:ext cx="1988546" cy="51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20" y="2599764"/>
            <a:ext cx="4347383" cy="4258235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98262" y="1675534"/>
            <a:ext cx="9487060" cy="1362075"/>
          </a:xfrm>
        </p:spPr>
        <p:txBody>
          <a:bodyPr/>
          <a:lstStyle/>
          <a:p>
            <a:r>
              <a:rPr lang="en-US" sz="2800" dirty="0"/>
              <a:t>Lesson 2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3600" dirty="0"/>
            </a:br>
            <a:r>
              <a:rPr lang="en-US" sz="4800" dirty="0"/>
              <a:t>Let’s review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861157" y="3459599"/>
            <a:ext cx="6998792" cy="1500187"/>
          </a:xfrm>
        </p:spPr>
        <p:txBody>
          <a:bodyPr/>
          <a:lstStyle/>
          <a:p>
            <a:pPr lvl="0">
              <a:spcBef>
                <a:spcPts val="1200"/>
              </a:spcBef>
              <a:buClr>
                <a:srgbClr val="F4B349"/>
              </a:buClr>
              <a:defRPr/>
            </a:pPr>
            <a:r>
              <a:rPr lang="en-US" sz="1999" dirty="0">
                <a:solidFill>
                  <a:srgbClr val="FFFFFF"/>
                </a:solidFill>
              </a:rPr>
              <a:t>What did you learn today that you didn’t know before?</a:t>
            </a:r>
          </a:p>
          <a:p>
            <a:pPr lvl="0">
              <a:spcBef>
                <a:spcPts val="1200"/>
              </a:spcBef>
              <a:buClr>
                <a:srgbClr val="F4B349"/>
              </a:buClr>
              <a:defRPr/>
            </a:pPr>
            <a:r>
              <a:rPr lang="en-US" sz="1999" dirty="0">
                <a:solidFill>
                  <a:srgbClr val="FFFFFF"/>
                </a:solidFill>
              </a:rPr>
              <a:t>What was most challenging?</a:t>
            </a:r>
          </a:p>
          <a:p>
            <a:pPr lvl="0">
              <a:spcBef>
                <a:spcPts val="1200"/>
              </a:spcBef>
              <a:buClr>
                <a:srgbClr val="F4B349"/>
              </a:buClr>
              <a:defRPr/>
            </a:pPr>
            <a:r>
              <a:rPr lang="en-US" sz="1999" dirty="0">
                <a:solidFill>
                  <a:srgbClr val="FFFFFF"/>
                </a:solidFill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3361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298454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4356581"/>
          </a:xfrm>
          <a:solidFill>
            <a:schemeClr val="accent1"/>
          </a:solidFill>
        </p:spPr>
        <p:txBody>
          <a:bodyPr vert="horz" lIns="548640" tIns="82296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Add flowers to your park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530" y="1694830"/>
            <a:ext cx="4133019" cy="41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57DD9F-0697-421B-8E7A-C1DBEB0CB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64" y="1775003"/>
            <a:ext cx="3309661" cy="42068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80E676-D406-4765-8C84-B2ACD47F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2" y="1449394"/>
            <a:ext cx="9338204" cy="1237262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alpha val="99000"/>
                  </a:schemeClr>
                </a:solidFill>
              </a:rPr>
              <a:t>L</a:t>
            </a:r>
            <a:r>
              <a:rPr lang="en-US" sz="2800" cap="none" dirty="0">
                <a:solidFill>
                  <a:schemeClr val="tx1">
                    <a:alpha val="99000"/>
                  </a:schemeClr>
                </a:solidFill>
              </a:rPr>
              <a:t>esson 3</a:t>
            </a:r>
            <a:r>
              <a:rPr lang="en-US" sz="2800" dirty="0">
                <a:solidFill>
                  <a:schemeClr val="tx1">
                    <a:alpha val="99000"/>
                  </a:schemeClr>
                </a:solidFill>
              </a:rPr>
              <a:t> :</a:t>
            </a:r>
            <a:br>
              <a:rPr lang="en-US" sz="2800" dirty="0">
                <a:solidFill>
                  <a:schemeClr val="tx1">
                    <a:alpha val="99000"/>
                  </a:schemeClr>
                </a:solidFill>
              </a:rPr>
            </a:br>
            <a:r>
              <a:rPr lang="en-US" sz="4800" cap="none" dirty="0">
                <a:solidFill>
                  <a:schemeClr val="tx1">
                    <a:alpha val="99000"/>
                  </a:schemeClr>
                </a:solidFill>
              </a:rPr>
              <a:t>Plant some flowers</a:t>
            </a:r>
            <a:endParaRPr lang="en-US" sz="6000" cap="none" dirty="0">
              <a:solidFill>
                <a:schemeClr val="tx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301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F900D-1028-46CC-B181-0B93BB79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7DA04D-C451-4AAB-BB61-0F16258481A5}"/>
              </a:ext>
            </a:extLst>
          </p:cNvPr>
          <p:cNvGrpSpPr/>
          <p:nvPr/>
        </p:nvGrpSpPr>
        <p:grpSpPr>
          <a:xfrm>
            <a:off x="5157193" y="3013501"/>
            <a:ext cx="6096000" cy="830997"/>
            <a:chOff x="5157193" y="3013501"/>
            <a:chExt cx="6096000" cy="8309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AE3FDF-DA33-49CE-86E2-ACF7A4E22FCD}"/>
                </a:ext>
              </a:extLst>
            </p:cNvPr>
            <p:cNvSpPr/>
            <p:nvPr/>
          </p:nvSpPr>
          <p:spPr>
            <a:xfrm>
              <a:off x="5157193" y="3013501"/>
              <a:ext cx="60960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solidFill>
                    <a:schemeClr val="accent4"/>
                  </a:solidFill>
                </a:rPr>
                <a:t>To use blocks in the  </a:t>
              </a:r>
              <a:r>
                <a:rPr lang="en-US" sz="2400" dirty="0">
                  <a:solidFill>
                    <a:schemeClr val="accent4"/>
                  </a:solidFill>
                  <a:latin typeface="Consolas" panose="020B0609020204030204" pitchFamily="49" charset="0"/>
                </a:rPr>
                <a:t>math</a:t>
              </a:r>
              <a:r>
                <a:rPr lang="en-US" sz="2400" dirty="0">
                  <a:solidFill>
                    <a:schemeClr val="accent4"/>
                  </a:solidFill>
                </a:rPr>
                <a:t>   drawer to randomly plant flowers in the park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834C6B-638A-4734-BC2F-B243E848CC91}"/>
                </a:ext>
              </a:extLst>
            </p:cNvPr>
            <p:cNvSpPr/>
            <p:nvPr/>
          </p:nvSpPr>
          <p:spPr>
            <a:xfrm>
              <a:off x="8309770" y="3034120"/>
              <a:ext cx="987131" cy="394879"/>
            </a:xfrm>
            <a:prstGeom prst="roundRect">
              <a:avLst/>
            </a:prstGeom>
            <a:solidFill>
              <a:srgbClr val="6C6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1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D15BA-2F0A-4C2D-BCD2-9C4A7E10A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CB730C-24E9-4F5A-8F21-BFCE6266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2" y="441960"/>
            <a:ext cx="5377147" cy="662361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orque Bold" panose="020B0803030202050203" pitchFamily="34" charset="0"/>
              </a:rPr>
              <a:t>Let’s add plants</a:t>
            </a:r>
            <a:endParaRPr lang="en-US" sz="4400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B2491E-2BFC-4106-A7DF-4A1DF8209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2016323"/>
            <a:ext cx="5377147" cy="3764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Give your Agent an inventory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Code to randomly pull inventory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Code your Agent randomly move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Position your Agent and run       the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B4ACE-6205-40BC-9FA1-AF92CB6A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r="19586"/>
          <a:stretch/>
        </p:blipFill>
        <p:spPr>
          <a:xfrm>
            <a:off x="5814029" y="0"/>
            <a:ext cx="6376385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0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9492" y="293368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670360" y="1610833"/>
            <a:ext cx="7368363" cy="4356581"/>
          </a:xfrm>
          <a:solidFill>
            <a:srgbClr val="CA5AE0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 are two ways we used the                                    coding block?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8AB9E-C343-4B8E-9899-D104B48BB8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4252" y="2220174"/>
            <a:ext cx="1870697" cy="3937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73C36-9857-4BFD-B31A-3A6C11B59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536" y="2685846"/>
            <a:ext cx="388348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2F1B10-08A4-4561-9798-F573FE56D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1" y="2423298"/>
            <a:ext cx="3309661" cy="420684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86E63C-4DB8-4597-A76D-E19AE92A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1" y="1450702"/>
            <a:ext cx="9338204" cy="1625060"/>
          </a:xfrm>
        </p:spPr>
        <p:txBody>
          <a:bodyPr/>
          <a:lstStyle/>
          <a:p>
            <a:r>
              <a:rPr lang="en-US" sz="2800" cap="none" dirty="0"/>
              <a:t>Lesson 3:</a:t>
            </a:r>
            <a:br>
              <a:rPr lang="en-US" sz="2800" dirty="0"/>
            </a:br>
            <a:br>
              <a:rPr lang="en-US" sz="2800" dirty="0"/>
            </a:br>
            <a:r>
              <a:rPr lang="en-US" sz="4800" cap="none" dirty="0"/>
              <a:t>Let’s review</a:t>
            </a:r>
            <a:endParaRPr lang="en-US" sz="6000" cap="non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6A27C7-DA93-4B92-B334-CF7335D32C26}"/>
              </a:ext>
            </a:extLst>
          </p:cNvPr>
          <p:cNvSpPr txBox="1">
            <a:spLocks/>
          </p:cNvSpPr>
          <p:nvPr/>
        </p:nvSpPr>
        <p:spPr>
          <a:xfrm>
            <a:off x="805257" y="3664625"/>
            <a:ext cx="7003155" cy="15001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>
                <a:latin typeface="Gotham Book" pitchFamily="50" charset="0"/>
              </a:rPr>
              <a:t>What did you learn today that you didn’t know before?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Gotham Book" pitchFamily="50" charset="0"/>
              </a:rPr>
              <a:t>What was most challenging?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Gotham Book" pitchFamily="50" charset="0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748246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6" y="295916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7" y="1610833"/>
            <a:ext cx="12188826" cy="3820704"/>
          </a:xfrm>
          <a:solidFill>
            <a:schemeClr val="accent4"/>
          </a:solidFill>
        </p:spPr>
        <p:txBody>
          <a:bodyPr vert="horz" lIns="548640" tIns="822960" rIns="731520" bIns="4572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Add a zoo </a:t>
            </a:r>
            <a:r>
              <a:rPr lang="en-US" sz="2800">
                <a:solidFill>
                  <a:schemeClr val="bg1"/>
                </a:solidFill>
              </a:rPr>
              <a:t>to your </a:t>
            </a:r>
            <a:r>
              <a:rPr lang="en-US" sz="2800" dirty="0">
                <a:solidFill>
                  <a:schemeClr val="bg1"/>
                </a:solidFill>
              </a:rPr>
              <a:t>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B91C6-423C-4756-A4DF-C76F1E84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53" y="1341179"/>
            <a:ext cx="4913802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A984-EA08-4D94-9CF0-AC4DF4FE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69" y="1290505"/>
            <a:ext cx="7120648" cy="1362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Torque Bold" panose="020B0803030202050203" pitchFamily="34" charset="0"/>
              </a:rPr>
              <a:t>Lesson 1:  </a:t>
            </a:r>
            <a:b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Code a park </a:t>
            </a:r>
            <a: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  <a:t>f</a:t>
            </a: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ence</a:t>
            </a:r>
            <a:endParaRPr lang="en-US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8D95-0D02-460E-8DC7-5F66D92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Extension Activity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AB44A-E711-4633-974D-622310088494}"/>
              </a:ext>
            </a:extLst>
          </p:cNvPr>
          <p:cNvSpPr/>
          <p:nvPr/>
        </p:nvSpPr>
        <p:spPr>
          <a:xfrm>
            <a:off x="5388946" y="2674947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Code different seasons.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Show the park in winter and summer weather.</a:t>
            </a:r>
          </a:p>
        </p:txBody>
      </p:sp>
    </p:spTree>
    <p:extLst>
      <p:ext uri="{BB962C8B-B14F-4D97-AF65-F5344CB8AC3E}">
        <p14:creationId xmlns:p14="http://schemas.microsoft.com/office/powerpoint/2010/main" val="13976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8D95-0D02-460E-8DC7-5F66D92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Extension Activity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AB44A-E711-4633-974D-622310088494}"/>
              </a:ext>
            </a:extLst>
          </p:cNvPr>
          <p:cNvSpPr/>
          <p:nvPr/>
        </p:nvSpPr>
        <p:spPr>
          <a:xfrm>
            <a:off x="5398673" y="2859613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Animate the water fountain.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Use the fill or place code features.</a:t>
            </a:r>
          </a:p>
        </p:txBody>
      </p:sp>
    </p:spTree>
    <p:extLst>
      <p:ext uri="{BB962C8B-B14F-4D97-AF65-F5344CB8AC3E}">
        <p14:creationId xmlns:p14="http://schemas.microsoft.com/office/powerpoint/2010/main" val="435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8D95-0D02-460E-8DC7-5F66D92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Extension Activity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AB44A-E711-4633-974D-622310088494}"/>
              </a:ext>
            </a:extLst>
          </p:cNvPr>
          <p:cNvSpPr/>
          <p:nvPr/>
        </p:nvSpPr>
        <p:spPr>
          <a:xfrm>
            <a:off x="5408400" y="30135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Design and code a park statue or art sculpture to add to your park.</a:t>
            </a:r>
          </a:p>
        </p:txBody>
      </p:sp>
    </p:spTree>
    <p:extLst>
      <p:ext uri="{BB962C8B-B14F-4D97-AF65-F5344CB8AC3E}">
        <p14:creationId xmlns:p14="http://schemas.microsoft.com/office/powerpoint/2010/main" val="27658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8D95-0D02-460E-8DC7-5F66D92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Extension Activity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AB44A-E711-4633-974D-622310088494}"/>
              </a:ext>
            </a:extLst>
          </p:cNvPr>
          <p:cNvSpPr/>
          <p:nvPr/>
        </p:nvSpPr>
        <p:spPr>
          <a:xfrm>
            <a:off x="5398673" y="30135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accent3"/>
                </a:solidFill>
              </a:rPr>
              <a:t>Code a park event for the appointment of a mayor, city marathon, or a festival.</a:t>
            </a:r>
          </a:p>
        </p:txBody>
      </p:sp>
    </p:spTree>
    <p:extLst>
      <p:ext uri="{BB962C8B-B14F-4D97-AF65-F5344CB8AC3E}">
        <p14:creationId xmlns:p14="http://schemas.microsoft.com/office/powerpoint/2010/main" val="5423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6D92FC-1DD4-4055-AFEA-588775BE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0EEA0-F31C-4253-97DF-1793C9F7D6A5}"/>
              </a:ext>
            </a:extLst>
          </p:cNvPr>
          <p:cNvSpPr txBox="1">
            <a:spLocks/>
          </p:cNvSpPr>
          <p:nvPr/>
        </p:nvSpPr>
        <p:spPr>
          <a:xfrm>
            <a:off x="5173646" y="2400881"/>
            <a:ext cx="6496100" cy="2216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3FBF73">
                    <a:alpha val="99000"/>
                  </a:srgbClr>
                </a:solidFill>
              </a:rPr>
              <a:t>To use loops in coding</a:t>
            </a:r>
          </a:p>
          <a:p>
            <a:pPr>
              <a:spcAft>
                <a:spcPts val="300"/>
              </a:spcAft>
            </a:pPr>
            <a:endParaRPr lang="en-US" sz="2400" dirty="0">
              <a:solidFill>
                <a:srgbClr val="3FBF73">
                  <a:alpha val="99000"/>
                </a:srgb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3FBF73">
                    <a:alpha val="99000"/>
                  </a:srgbClr>
                </a:solidFill>
              </a:rPr>
              <a:t>To change the default inventory slot</a:t>
            </a:r>
          </a:p>
          <a:p>
            <a:pPr lvl="0" defTabSz="914211">
              <a:spcAft>
                <a:spcPts val="300"/>
              </a:spcAft>
              <a:defRPr/>
            </a:pPr>
            <a:endParaRPr lang="en-US" sz="2400" dirty="0">
              <a:solidFill>
                <a:srgbClr val="3FBF73">
                  <a:alpha val="99000"/>
                </a:srgbClr>
              </a:solidFill>
            </a:endParaRPr>
          </a:p>
          <a:p>
            <a:pPr lvl="0" defTabSz="914211">
              <a:spcAft>
                <a:spcPts val="300"/>
              </a:spcAft>
              <a:defRPr/>
            </a:pPr>
            <a:r>
              <a:rPr lang="en-US" sz="2400" dirty="0">
                <a:solidFill>
                  <a:srgbClr val="3FBF73">
                    <a:alpha val="99000"/>
                  </a:srgbClr>
                </a:solidFill>
              </a:rPr>
              <a:t>To create a park in our Minecraft city</a:t>
            </a:r>
          </a:p>
        </p:txBody>
      </p:sp>
    </p:spTree>
    <p:extLst>
      <p:ext uri="{BB962C8B-B14F-4D97-AF65-F5344CB8AC3E}">
        <p14:creationId xmlns:p14="http://schemas.microsoft.com/office/powerpoint/2010/main" val="3854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63CC70-18BE-4B5C-9859-C30CB38071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6000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02208"/>
            <a:ext cx="5377147" cy="701731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Code with 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2" y="1835857"/>
            <a:ext cx="5377147" cy="36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Make sure your player position is </a:t>
            </a:r>
            <a:r>
              <a:rPr lang="en-US" b="1" dirty="0">
                <a:latin typeface="Gotham Book" pitchFamily="50" charset="0"/>
              </a:rPr>
              <a:t>67</a:t>
            </a:r>
            <a:r>
              <a:rPr lang="en-US" dirty="0">
                <a:latin typeface="Gotham Book" pitchFamily="50" charset="0"/>
              </a:rPr>
              <a:t>, </a:t>
            </a:r>
            <a:r>
              <a:rPr lang="en-US" b="1" dirty="0">
                <a:latin typeface="Gotham Book" pitchFamily="50" charset="0"/>
              </a:rPr>
              <a:t>69</a:t>
            </a:r>
            <a:r>
              <a:rPr lang="en-US" dirty="0">
                <a:latin typeface="Gotham Book" pitchFamily="50" charset="0"/>
              </a:rPr>
              <a:t>, </a:t>
            </a:r>
            <a:r>
              <a:rPr lang="en-US" b="1" dirty="0">
                <a:latin typeface="Gotham Book" pitchFamily="50" charset="0"/>
              </a:rPr>
              <a:t>-557</a:t>
            </a:r>
          </a:p>
          <a:p>
            <a:pPr marL="0" indent="0">
              <a:buNone/>
            </a:pPr>
            <a:r>
              <a:rPr lang="en-US" dirty="0">
                <a:latin typeface="Gotham Book" pitchFamily="50" charset="0"/>
              </a:rPr>
              <a:t>Teach your Agent to build a fence around the park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27340-CB96-42BD-86BA-D6803A0245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6370" y="1631632"/>
            <a:ext cx="4893673" cy="359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9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8019" y="295272"/>
            <a:ext cx="11149439" cy="795528"/>
          </a:xfrm>
        </p:spPr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6806" y="1610833"/>
            <a:ext cx="7315200" cy="4356581"/>
          </a:xfrm>
          <a:solidFill>
            <a:schemeClr val="tx2"/>
          </a:solidFill>
        </p:spPr>
        <p:txBody>
          <a:bodyPr vert="horz" lIns="1097280" tIns="640080" rIns="731520" bIns="45720" rtlCol="0">
            <a:noAutofit/>
          </a:bodyPr>
          <a:lstStyle/>
          <a:p>
            <a:pPr>
              <a:spcAft>
                <a:spcPts val="1799"/>
              </a:spcAft>
            </a:pPr>
            <a:endParaRPr lang="en-US" sz="2400" dirty="0">
              <a:solidFill>
                <a:schemeClr val="bg1">
                  <a:alpha val="99000"/>
                </a:schemeClr>
              </a:solidFill>
            </a:endParaRPr>
          </a:p>
          <a:p>
            <a:pPr>
              <a:spcAft>
                <a:spcPts val="1799"/>
              </a:spcAft>
            </a:pP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What’s a benefit of using </a:t>
            </a:r>
            <a:r>
              <a:rPr lang="en-US" sz="2400" dirty="0">
                <a:solidFill>
                  <a:srgbClr val="3FBF73"/>
                </a:solidFill>
              </a:rPr>
              <a:t>LOOP</a:t>
            </a: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 blocks in coding?</a:t>
            </a:r>
          </a:p>
          <a:p>
            <a:pPr>
              <a:spcAft>
                <a:spcPts val="1799"/>
              </a:spcAft>
            </a:pPr>
            <a:r>
              <a:rPr lang="en-US" sz="2400" dirty="0">
                <a:solidFill>
                  <a:schemeClr val="bg1">
                    <a:alpha val="99000"/>
                  </a:schemeClr>
                </a:solidFill>
              </a:rPr>
              <a:t>When the Agent uses stuff from it’s inventory, which slot is the default?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1CDF-CA63-4E61-B98F-EAB50A47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57" y="2573079"/>
            <a:ext cx="2407040" cy="3394334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0B386B41-427D-4942-910E-87023A62FC3D}"/>
              </a:ext>
            </a:extLst>
          </p:cNvPr>
          <p:cNvSpPr/>
          <p:nvPr/>
        </p:nvSpPr>
        <p:spPr>
          <a:xfrm>
            <a:off x="7878635" y="2809816"/>
            <a:ext cx="1229151" cy="400815"/>
          </a:xfrm>
          <a:prstGeom prst="roundRect">
            <a:avLst/>
          </a:prstGeom>
          <a:solidFill>
            <a:srgbClr val="107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FF"/>
                </a:solidFill>
                <a:latin typeface="Consolas" panose="020B0609020204030204" pitchFamily="49" charset="0"/>
              </a:rPr>
              <a:t>LOOPS</a:t>
            </a:r>
          </a:p>
        </p:txBody>
      </p:sp>
    </p:spTree>
    <p:extLst>
      <p:ext uri="{BB962C8B-B14F-4D97-AF65-F5344CB8AC3E}">
        <p14:creationId xmlns:p14="http://schemas.microsoft.com/office/powerpoint/2010/main" val="32605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5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599047-8F94-40E6-8999-C714A45B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74" y="1670096"/>
            <a:ext cx="7003155" cy="1362075"/>
          </a:xfrm>
        </p:spPr>
        <p:txBody>
          <a:bodyPr/>
          <a:lstStyle/>
          <a:p>
            <a:r>
              <a:rPr lang="en-US" sz="2800" dirty="0"/>
              <a:t>Lesson 1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Let’s review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48E031-3704-4492-9CEE-663DB5C8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947" y="3211923"/>
            <a:ext cx="7003155" cy="150018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What did you learn today that you didn’t know before?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What was most challenging?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4552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4064" y="305640"/>
            <a:ext cx="11149439" cy="795528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1586" y="1610833"/>
            <a:ext cx="12190413" cy="4356581"/>
          </a:xfrm>
          <a:solidFill>
            <a:schemeClr val="tx2"/>
          </a:solidFill>
        </p:spPr>
        <p:txBody>
          <a:bodyPr vert="horz" lIns="548640" tIns="822960" rIns="731520" bIns="45720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Code a water fountain in the park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53446">
            <a:off x="7451143" y="1894338"/>
            <a:ext cx="4265730" cy="4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A984-EA08-4D94-9CF0-AC4DF4FE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96887"/>
            <a:ext cx="7004979" cy="1362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Torque Bold" panose="020B0803030202050203" pitchFamily="34" charset="0"/>
              </a:rPr>
              <a:t>Lesson 2: </a:t>
            </a:r>
            <a:b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Code a water </a:t>
            </a:r>
            <a:r>
              <a:rPr lang="en-US" dirty="0">
                <a:solidFill>
                  <a:schemeClr val="bg1"/>
                </a:solidFill>
                <a:latin typeface="Torque Bold" panose="020B0803030202050203" pitchFamily="34" charset="0"/>
              </a:rPr>
              <a:t>f</a:t>
            </a:r>
            <a:r>
              <a:rPr lang="en-US" sz="4800" dirty="0">
                <a:solidFill>
                  <a:schemeClr val="bg1"/>
                </a:solidFill>
                <a:latin typeface="Torque Bold" panose="020B0803030202050203" pitchFamily="34" charset="0"/>
              </a:rPr>
              <a:t>eature</a:t>
            </a:r>
            <a:endParaRPr lang="en-US" dirty="0">
              <a:solidFill>
                <a:schemeClr val="bg1"/>
              </a:solidFill>
              <a:latin typeface="Torque Bold" panose="020B0803030202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4866961" y="894"/>
            <a:ext cx="7186116" cy="6856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9669" marR="0" indent="-339669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992" marR="0" indent="-233324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380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380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117" marR="0" indent="-231735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504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504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083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5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2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7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To code your Agent to build a water fountain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CFEC8-659C-4C91-8C70-551F8983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10242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necraft EDU Template">
  <a:themeElements>
    <a:clrScheme name="Custom 4">
      <a:dk1>
        <a:srgbClr val="494949"/>
      </a:dk1>
      <a:lt1>
        <a:srgbClr val="FFFFFF"/>
      </a:lt1>
      <a:dk2>
        <a:srgbClr val="3FBF73"/>
      </a:dk2>
      <a:lt2>
        <a:srgbClr val="DCDCDC"/>
      </a:lt2>
      <a:accent1>
        <a:srgbClr val="3D9CCC"/>
      </a:accent1>
      <a:accent2>
        <a:srgbClr val="F4B349"/>
      </a:accent2>
      <a:accent3>
        <a:srgbClr val="F26060"/>
      </a:accent3>
      <a:accent4>
        <a:srgbClr val="CA5AE0"/>
      </a:accent4>
      <a:accent5>
        <a:srgbClr val="000000"/>
      </a:accent5>
      <a:accent6>
        <a:srgbClr val="AAAAAA"/>
      </a:accent6>
      <a:hlink>
        <a:srgbClr val="6B6B6B"/>
      </a:hlink>
      <a:folHlink>
        <a:srgbClr val="000000"/>
      </a:folHlink>
    </a:clrScheme>
    <a:fontScheme name="MinecraftEDU">
      <a:majorFont>
        <a:latin typeface="Torque Bold"/>
        <a:ea typeface=""/>
        <a:cs typeface=""/>
      </a:majorFont>
      <a:minorFont>
        <a:latin typeface="Gotham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>
            <a:solidFill>
              <a:schemeClr val="accent2">
                <a:alpha val="99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79EBDF59-A86D-41BE-8832-B10C7C41236B}" vid="{6A11FC32-22EC-4733-A755-10A754A32C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064F3C2A2D0438E00C44CC8372CD1" ma:contentTypeVersion="10" ma:contentTypeDescription="Create a new document." ma:contentTypeScope="" ma:versionID="fac3f0f9c3ae6798587ae157a5f655b0">
  <xsd:schema xmlns:xsd="http://www.w3.org/2001/XMLSchema" xmlns:xs="http://www.w3.org/2001/XMLSchema" xmlns:p="http://schemas.microsoft.com/office/2006/metadata/properties" xmlns:ns2="66eb52b9-403f-4772-95ed-7ce8e8daa0d0" xmlns:ns3="82d5446f-3176-4dd7-938b-ee4b9b9945fb" targetNamespace="http://schemas.microsoft.com/office/2006/metadata/properties" ma:root="true" ma:fieldsID="3af6a2f0a9146db39820ebf31d5429c3" ns2:_="" ns3:_="">
    <xsd:import namespace="66eb52b9-403f-4772-95ed-7ce8e8daa0d0"/>
    <xsd:import namespace="82d5446f-3176-4dd7-938b-ee4b9b9945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b52b9-403f-4772-95ed-7ce8e8da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5446f-3176-4dd7-938b-ee4b9b9945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534C54-A678-4588-800E-A05C060A519D}">
  <ds:schemaRefs>
    <ds:schemaRef ds:uri="http://www.w3.org/XML/1998/namespace"/>
    <ds:schemaRef ds:uri="d3d3b588-fc66-4067-b34b-8f900ca77559"/>
    <ds:schemaRef ds:uri="bbab912c-ce44-419c-9acc-a850723067dc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02FCCD9-CABC-47B2-B3F3-45DF6AF11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b52b9-403f-4772-95ed-7ce8e8daa0d0"/>
    <ds:schemaRef ds:uri="82d5446f-3176-4dd7-938b-ee4b9b9945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7CAFBF-90C8-48B9-B38E-2DE3204070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10790</TotalTime>
  <Words>500</Words>
  <Application>Microsoft Office PowerPoint</Application>
  <PresentationFormat>Widescreen</PresentationFormat>
  <Paragraphs>99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Consolas</vt:lpstr>
      <vt:lpstr>Gotham Book</vt:lpstr>
      <vt:lpstr>Segoe UI</vt:lpstr>
      <vt:lpstr>Torque Bold</vt:lpstr>
      <vt:lpstr>Wingdings</vt:lpstr>
      <vt:lpstr>Minecraft EDU Template</vt:lpstr>
      <vt:lpstr>PowerPoint Presentation</vt:lpstr>
      <vt:lpstr>Lesson 1:   Code a park fence</vt:lpstr>
      <vt:lpstr>What  we’ll  learn</vt:lpstr>
      <vt:lpstr>Code with loops</vt:lpstr>
      <vt:lpstr>Let’s discuss</vt:lpstr>
      <vt:lpstr>Lesson 1   Let’s review</vt:lpstr>
      <vt:lpstr>Next time</vt:lpstr>
      <vt:lpstr>Lesson 2:  Code a water feature</vt:lpstr>
      <vt:lpstr>What  We’ll  learn</vt:lpstr>
      <vt:lpstr>Let’s code</vt:lpstr>
      <vt:lpstr>Let’s discuss</vt:lpstr>
      <vt:lpstr>Lesson 2   Let’s review</vt:lpstr>
      <vt:lpstr>Next time</vt:lpstr>
      <vt:lpstr>Lesson 3 : Plant some flowers</vt:lpstr>
      <vt:lpstr>What  we’ll  learn</vt:lpstr>
      <vt:lpstr>Let’s add plants</vt:lpstr>
      <vt:lpstr>Let’s discuss</vt:lpstr>
      <vt:lpstr>Lesson 3:  Let’s review</vt:lpstr>
      <vt:lpstr>Next time</vt:lpstr>
      <vt:lpstr>Extension Activity 1</vt:lpstr>
      <vt:lpstr>Extension Activity 2</vt:lpstr>
      <vt:lpstr>Extension Activity 3</vt:lpstr>
      <vt:lpstr>Extension Activity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cover slide</dc:title>
  <dc:creator>Betsy Barrett</dc:creator>
  <cp:lastModifiedBy>Maria Olekheyko</cp:lastModifiedBy>
  <cp:revision>232</cp:revision>
  <dcterms:created xsi:type="dcterms:W3CDTF">2018-05-21T22:02:32Z</dcterms:created>
  <dcterms:modified xsi:type="dcterms:W3CDTF">2020-09-10T16:19:42Z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0x0101003BD064F3C2A2D0438E00C44CC8372CD1</vt:lpwstr>
  </property>
  <property fmtid="{D5CDD505-2E9C-101B-9397-08002B2CF9AE}" pid="3" name="Order">
    <vt:r8>438900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