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39"/>
  </p:notesMasterIdLst>
  <p:sldIdLst>
    <p:sldId id="301" r:id="rId5"/>
    <p:sldId id="302" r:id="rId6"/>
    <p:sldId id="1425" r:id="rId7"/>
    <p:sldId id="304" r:id="rId8"/>
    <p:sldId id="305" r:id="rId9"/>
    <p:sldId id="308" r:id="rId10"/>
    <p:sldId id="309" r:id="rId11"/>
    <p:sldId id="310" r:id="rId12"/>
    <p:sldId id="311" r:id="rId13"/>
    <p:sldId id="1426" r:id="rId14"/>
    <p:sldId id="313" r:id="rId15"/>
    <p:sldId id="1431" r:id="rId16"/>
    <p:sldId id="1446" r:id="rId17"/>
    <p:sldId id="315" r:id="rId18"/>
    <p:sldId id="316" r:id="rId19"/>
    <p:sldId id="317" r:id="rId20"/>
    <p:sldId id="1427" r:id="rId21"/>
    <p:sldId id="318" r:id="rId22"/>
    <p:sldId id="1412" r:id="rId23"/>
    <p:sldId id="319" r:id="rId24"/>
    <p:sldId id="320" r:id="rId25"/>
    <p:sldId id="321" r:id="rId26"/>
    <p:sldId id="1428" r:id="rId27"/>
    <p:sldId id="274" r:id="rId28"/>
    <p:sldId id="326" r:id="rId29"/>
    <p:sldId id="327" r:id="rId30"/>
    <p:sldId id="1432" r:id="rId31"/>
    <p:sldId id="1433" r:id="rId32"/>
    <p:sldId id="1440" r:id="rId33"/>
    <p:sldId id="1434" r:id="rId34"/>
    <p:sldId id="1443" r:id="rId35"/>
    <p:sldId id="1441" r:id="rId36"/>
    <p:sldId id="1437" r:id="rId37"/>
    <p:sldId id="143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5E6D76E7-93E8-4644-9EB4-C73EBCF6A919}">
          <p14:sldIdLst>
            <p14:sldId id="301"/>
          </p14:sldIdLst>
        </p14:section>
        <p14:section name="Lesson A" id="{079C0365-9620-4B8A-B79B-F695DEE7B9FB}">
          <p14:sldIdLst>
            <p14:sldId id="302"/>
            <p14:sldId id="1425"/>
            <p14:sldId id="304"/>
            <p14:sldId id="305"/>
            <p14:sldId id="308"/>
            <p14:sldId id="309"/>
            <p14:sldId id="310"/>
          </p14:sldIdLst>
        </p14:section>
        <p14:section name="Lesson B" id="{2814799E-A13E-491B-8A65-5AF595BA5AF7}">
          <p14:sldIdLst>
            <p14:sldId id="311"/>
            <p14:sldId id="1426"/>
            <p14:sldId id="313"/>
            <p14:sldId id="1431"/>
            <p14:sldId id="1446"/>
            <p14:sldId id="315"/>
            <p14:sldId id="316"/>
          </p14:sldIdLst>
        </p14:section>
        <p14:section name="Lesson C" id="{0FBE9B9C-3203-4ED8-A8D2-AAD82A090DD1}">
          <p14:sldIdLst>
            <p14:sldId id="317"/>
            <p14:sldId id="1427"/>
            <p14:sldId id="318"/>
            <p14:sldId id="1412"/>
            <p14:sldId id="319"/>
            <p14:sldId id="320"/>
          </p14:sldIdLst>
        </p14:section>
        <p14:section name="Lesson D" id="{12521528-6539-4279-A8F9-15D1C9087737}">
          <p14:sldIdLst>
            <p14:sldId id="321"/>
            <p14:sldId id="1428"/>
            <p14:sldId id="274"/>
            <p14:sldId id="326"/>
            <p14:sldId id="327"/>
          </p14:sldIdLst>
        </p14:section>
        <p14:section name="Lesson E" id="{FBE6ED2D-D52B-428C-A323-9ABE6211B2D5}">
          <p14:sldIdLst>
            <p14:sldId id="1432"/>
            <p14:sldId id="1433"/>
            <p14:sldId id="1440"/>
            <p14:sldId id="1434"/>
            <p14:sldId id="1443"/>
            <p14:sldId id="1441"/>
            <p14:sldId id="1437"/>
            <p14:sldId id="1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ne Hall" initials="KH" lastIdx="1" clrIdx="0"/>
  <p:cmAuthor id="2" name="Betsy Barrett" initials="B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CCC"/>
    <a:srgbClr val="3FBF73"/>
    <a:srgbClr val="CA5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C16CE-847A-472D-A75A-6071C6A855E2}" v="89" dt="2018-08-08T16:28:31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9" autoAdjust="0"/>
    <p:restoredTop sz="95274" autoAdjust="0"/>
  </p:normalViewPr>
  <p:slideViewPr>
    <p:cSldViewPr snapToGrid="0">
      <p:cViewPr varScale="1">
        <p:scale>
          <a:sx n="91" d="100"/>
          <a:sy n="91" d="100"/>
        </p:scale>
        <p:origin x="76" y="360"/>
      </p:cViewPr>
      <p:guideLst>
        <p:guide orient="horz" pos="336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E5B95-F014-B54E-8C8A-F3FECD749494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E9B0-137A-1341-814A-CC65508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1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6C9BA-6CE0-4944-83E9-EF535C5F871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403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DA1434-C4DF-412E-99C1-D8F9CD6FA8B7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1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3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9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DA1434-C4DF-412E-99C1-D8F9CD6FA8B7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5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56DB1-683C-4DCF-A45F-24D3E22FCAA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9/30/2020 4:34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91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DA1434-C4DF-412E-99C1-D8F9CD6FA8B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9/30/2020 4:34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8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DA1434-C4DF-412E-99C1-D8F9CD6FA8B7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5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B56DB1-683C-4DCF-A45F-24D3E22FCAA8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DA1434-C4DF-412E-99C1-D8F9CD6FA8B7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0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DA1434-C4DF-412E-99C1-D8F9CD6FA8B7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6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DA1434-C4DF-412E-99C1-D8F9CD6FA8B7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9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56DB1-683C-4DCF-A45F-24D3E22FCAA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9/30/2020 4:34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6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DA1434-C4DF-412E-99C1-D8F9CD6FA8B7}" type="datetime8">
              <a:rPr lang="en-US" smtClean="0"/>
              <a:t>9/30/2020 4:34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1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56DB1-683C-4DCF-A45F-24D3E22FCAA8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9/30/2020 4:34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ecraft Fullble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336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891" y="2918692"/>
            <a:ext cx="3972315" cy="1944161"/>
          </a:xfrm>
        </p:spPr>
        <p:txBody>
          <a:bodyPr anchor="b"/>
          <a:lstStyle>
            <a:lvl1pPr algn="l">
              <a:defRPr sz="480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94916" y="4862852"/>
            <a:ext cx="3972315" cy="57737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alpha val="99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5" y="719789"/>
            <a:ext cx="3575048" cy="865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C5DB2-8761-4B66-B82F-B9F0D40DF9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6087292"/>
            <a:ext cx="1918272" cy="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482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3937" y="2412078"/>
            <a:ext cx="6903228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3936" y="3882103"/>
            <a:ext cx="6903228" cy="545755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lang="en-US" sz="3200" kern="1200" dirty="0">
                <a:solidFill>
                  <a:schemeClr val="tx2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C3BEB-D3A8-425B-95E7-FBF40FCC4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3" r="12973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4148504"/>
            <a:ext cx="6723231" cy="8494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48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8E5798-EB7A-4788-AB25-A920543B97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1209" y="1456024"/>
            <a:ext cx="5041748" cy="48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2A246-281C-4C62-A6C7-4BF192B50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3" r="12973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3561" y="2136811"/>
            <a:ext cx="7004979" cy="1362075"/>
          </a:xfrm>
        </p:spPr>
        <p:txBody>
          <a:bodyPr anchor="b"/>
          <a:lstStyle>
            <a:lvl1pPr algn="l">
              <a:defRPr sz="4800" b="0" cap="none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561" y="3498886"/>
            <a:ext cx="7004979" cy="1500187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alpha val="99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FF04BC-009E-4EDE-B8F9-3DD728B54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1209" y="1456024"/>
            <a:ext cx="5041748" cy="48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" y="0"/>
            <a:ext cx="12192000" cy="6858000"/>
            <a:chOff x="0" y="0"/>
            <a:chExt cx="12186744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3372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3372" y="0"/>
              <a:ext cx="6093372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3561" y="2136811"/>
            <a:ext cx="7004979" cy="1362075"/>
          </a:xfrm>
        </p:spPr>
        <p:txBody>
          <a:bodyPr anchor="b"/>
          <a:lstStyle>
            <a:lvl1pPr algn="l">
              <a:defRPr sz="4800" b="0" cap="none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561" y="3498886"/>
            <a:ext cx="7004979" cy="1500187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alpha val="99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38832-F8AC-4B29-9101-B3E2FE411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982" y="1466098"/>
            <a:ext cx="5506218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A20C0-E9B2-46EB-A149-B102AD38C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70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4148504"/>
            <a:ext cx="6723231" cy="8494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4800" spc="-98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A12FB-789B-4546-86AB-479E04291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182" y="1806945"/>
            <a:ext cx="3890106" cy="4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15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70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3561" y="2136811"/>
            <a:ext cx="7004979" cy="1362075"/>
          </a:xfrm>
        </p:spPr>
        <p:txBody>
          <a:bodyPr anchor="b"/>
          <a:lstStyle>
            <a:lvl1pPr algn="l">
              <a:defRPr sz="4800" b="0" cap="none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561" y="3498886"/>
            <a:ext cx="7004979" cy="1500187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alpha val="99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2B6E9-B4FC-43DB-AF78-7B68E38CB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967" y="1274510"/>
            <a:ext cx="3890106" cy="4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" y="1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0CD70FB-FD30-4485-A472-17D7CE8952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4148504"/>
            <a:ext cx="6723231" cy="8494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4800" spc="-98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B052D-10A9-4EC1-8518-3318D893B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090" y="1542696"/>
            <a:ext cx="3779166" cy="43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3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" y="1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A30585-34A7-458F-9C80-D69907CC01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561" y="2136811"/>
            <a:ext cx="7004979" cy="1362075"/>
          </a:xfrm>
        </p:spPr>
        <p:txBody>
          <a:bodyPr anchor="b"/>
          <a:lstStyle>
            <a:lvl1pPr algn="l">
              <a:defRPr sz="4800" b="0" cap="none" baseline="0">
                <a:solidFill>
                  <a:schemeClr val="accent5">
                    <a:alpha val="99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AB8F2D-CCD9-473F-80CC-1C570C91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561" y="3498886"/>
            <a:ext cx="7004979" cy="1500187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alpha val="99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6C7D8A-A673-485B-8CC7-B0B437D85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18" y="1698336"/>
            <a:ext cx="3292904" cy="37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 - Add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89FED-8B05-40A9-8046-13AA9B35D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3" r="12973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4148504"/>
            <a:ext cx="6723231" cy="8494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48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6D154A-7A8C-478F-B3ED-C23B0DCB9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6419" y="1412876"/>
            <a:ext cx="5565636" cy="4721225"/>
          </a:xfrm>
        </p:spPr>
        <p:txBody>
          <a:bodyPr tIns="1188720"/>
          <a:lstStyle>
            <a:lvl1pPr algn="ctr"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1172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 - Ad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645574-1A95-4004-93B6-927DA783884A}"/>
              </a:ext>
            </a:extLst>
          </p:cNvPr>
          <p:cNvGrpSpPr/>
          <p:nvPr userDrawn="1"/>
        </p:nvGrpSpPr>
        <p:grpSpPr>
          <a:xfrm>
            <a:off x="-1" y="0"/>
            <a:ext cx="12192000" cy="6858000"/>
            <a:chOff x="0" y="0"/>
            <a:chExt cx="12186744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C0C7D8-0D0A-4A0E-93FF-F7E05F02A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3372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CDF9F3-10CD-4F66-BD5A-406606AD5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3372" y="0"/>
              <a:ext cx="6093372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4148504"/>
            <a:ext cx="6723231" cy="8494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48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6D154A-7A8C-478F-B3ED-C23B0DCB9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6419" y="1412876"/>
            <a:ext cx="5565636" cy="4721225"/>
          </a:xfrm>
        </p:spPr>
        <p:txBody>
          <a:bodyPr tIns="1188720"/>
          <a:lstStyle>
            <a:lvl1pPr algn="ctr"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92525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ecraft Fullble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274710" y="2860696"/>
            <a:ext cx="5945148" cy="3471176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274320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710" y="2860698"/>
            <a:ext cx="5945147" cy="2178663"/>
          </a:xfrm>
        </p:spPr>
        <p:txBody>
          <a:bodyPr lIns="182880" tIns="182880" rIns="91440" bIns="0" anchor="b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>
                <a:ln w="3175">
                  <a:noFill/>
                </a:ln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710" y="5139160"/>
            <a:ext cx="5945147" cy="1192713"/>
          </a:xfrm>
        </p:spPr>
        <p:txBody>
          <a:bodyPr lIns="182880" tIns="0" rIns="91440" bIns="0">
            <a:noAutofit/>
          </a:bodyPr>
          <a:lstStyle>
            <a:lvl1pPr marL="0" indent="0">
              <a:buNone/>
              <a:defRPr lang="en-US" sz="3200" kern="1200" spc="0" baseline="0" dirty="0" smtClean="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5" y="719789"/>
            <a:ext cx="3575048" cy="865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30F456-7F64-40B9-8DC1-9B3ECE50F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6087292"/>
            <a:ext cx="1918272" cy="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urple - Add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7A5F92-C790-4985-890A-0BBAA84EE139}"/>
              </a:ext>
            </a:extLst>
          </p:cNvPr>
          <p:cNvGrpSpPr/>
          <p:nvPr userDrawn="1"/>
        </p:nvGrpSpPr>
        <p:grpSpPr>
          <a:xfrm>
            <a:off x="1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D60506-9F44-4BA7-9006-84BD9B2E42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33945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232804-66B0-46E7-AA0E-4A5FDC9BB578}"/>
                </a:ext>
              </a:extLst>
            </p:cNvPr>
            <p:cNvSpPr/>
            <p:nvPr userDrawn="1"/>
          </p:nvSpPr>
          <p:spPr bwMode="auto">
            <a:xfrm>
              <a:off x="0" y="0"/>
              <a:ext cx="4339450" cy="6858000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191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8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otham Book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23F2F7-617A-4A1F-A00F-6202B398C8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9450" y="0"/>
              <a:ext cx="433945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DA624E-6FC7-4814-9109-3F633C1F5022}"/>
                </a:ext>
              </a:extLst>
            </p:cNvPr>
            <p:cNvSpPr/>
            <p:nvPr userDrawn="1"/>
          </p:nvSpPr>
          <p:spPr bwMode="auto">
            <a:xfrm>
              <a:off x="4339450" y="0"/>
              <a:ext cx="4339450" cy="6858000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191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8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otham Book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3EE644-4E3E-4C9F-97EE-CCC97AF9B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19043"/>
            <a:stretch/>
          </p:blipFill>
          <p:spPr>
            <a:xfrm>
              <a:off x="8678900" y="0"/>
              <a:ext cx="35131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087E8B-0734-41E5-A87C-CADA945763C8}"/>
                </a:ext>
              </a:extLst>
            </p:cNvPr>
            <p:cNvSpPr/>
            <p:nvPr userDrawn="1"/>
          </p:nvSpPr>
          <p:spPr bwMode="auto">
            <a:xfrm>
              <a:off x="8678900" y="0"/>
              <a:ext cx="3513100" cy="6858000"/>
            </a:xfrm>
            <a:prstGeom prst="rect">
              <a:avLst/>
            </a:prstGeom>
            <a:solidFill>
              <a:schemeClr val="accent4">
                <a:alpha val="7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191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8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otham Book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6D154A-7A8C-478F-B3ED-C23B0DCB9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6419" y="1412878"/>
            <a:ext cx="5565636" cy="4721225"/>
          </a:xfrm>
        </p:spPr>
        <p:txBody>
          <a:bodyPr tIns="1188720"/>
          <a:lstStyle>
            <a:lvl1pPr algn="ctr"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4002128"/>
            <a:ext cx="6723231" cy="995838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5878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19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Red - Ad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656FB04-7D3F-4A28-9E24-39509F404D7C}"/>
              </a:ext>
            </a:extLst>
          </p:cNvPr>
          <p:cNvGrpSpPr/>
          <p:nvPr userDrawn="1"/>
        </p:nvGrpSpPr>
        <p:grpSpPr>
          <a:xfrm>
            <a:off x="0" y="0"/>
            <a:ext cx="12195176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7A9E42-3918-482E-A5FE-785DEC8F9C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33945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A118BE-876E-4C79-B6EB-2F68736A6F9E}"/>
                </a:ext>
              </a:extLst>
            </p:cNvPr>
            <p:cNvSpPr/>
            <p:nvPr userDrawn="1"/>
          </p:nvSpPr>
          <p:spPr bwMode="auto">
            <a:xfrm>
              <a:off x="0" y="0"/>
              <a:ext cx="4339450" cy="6858000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19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Gotham Book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828EB6-1ADA-46B2-9F65-F632E10D4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9450" y="0"/>
              <a:ext cx="433945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AAFC0D-8BA4-466B-BC9A-F1F7E048829F}"/>
                </a:ext>
              </a:extLst>
            </p:cNvPr>
            <p:cNvSpPr/>
            <p:nvPr userDrawn="1"/>
          </p:nvSpPr>
          <p:spPr bwMode="auto">
            <a:xfrm>
              <a:off x="4339450" y="0"/>
              <a:ext cx="4339450" cy="6858000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19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Gotham Book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D9D0A5-05F3-48F7-9001-72B3EDAA75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  <a14:imgEffect>
                        <a14:saturation sat="30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19043"/>
            <a:stretch/>
          </p:blipFill>
          <p:spPr>
            <a:xfrm>
              <a:off x="8678900" y="0"/>
              <a:ext cx="35131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D9B7DB-E6F4-456F-85BC-D2C40819867C}"/>
                </a:ext>
              </a:extLst>
            </p:cNvPr>
            <p:cNvSpPr/>
            <p:nvPr userDrawn="1"/>
          </p:nvSpPr>
          <p:spPr bwMode="auto">
            <a:xfrm>
              <a:off x="8678900" y="0"/>
              <a:ext cx="3513100" cy="6858000"/>
            </a:xfrm>
            <a:prstGeom prst="rect">
              <a:avLst/>
            </a:prstGeom>
            <a:solidFill>
              <a:schemeClr val="accent3">
                <a:alpha val="7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19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Gotham Book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4148504"/>
            <a:ext cx="6723231" cy="8494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48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6D154A-7A8C-478F-B3ED-C23B0DCB9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6419" y="1412876"/>
            <a:ext cx="5565636" cy="4721225"/>
          </a:xfrm>
        </p:spPr>
        <p:txBody>
          <a:bodyPr tIns="1188720"/>
          <a:lstStyle>
            <a:lvl1pPr algn="ctr"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4186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old - Ad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95A303-4A41-44AB-9F16-5D1E3E00ECE1}"/>
              </a:ext>
            </a:extLst>
          </p:cNvPr>
          <p:cNvGrpSpPr/>
          <p:nvPr userDrawn="1"/>
        </p:nvGrpSpPr>
        <p:grpSpPr>
          <a:xfrm>
            <a:off x="2" y="-4883"/>
            <a:ext cx="12191998" cy="6862883"/>
            <a:chOff x="1" y="-4883"/>
            <a:chExt cx="12188823" cy="68628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C71D28-BD3C-4E5C-9A8B-69E7EA462D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0"/>
              <a:ext cx="4338320" cy="6858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C276FB8-AF49-413C-9AF0-BB8C0AF9E1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8321" y="0"/>
              <a:ext cx="433832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6C6EEB-DAE5-48EE-8B39-324C90B37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9043"/>
            <a:stretch/>
          </p:blipFill>
          <p:spPr>
            <a:xfrm>
              <a:off x="8676641" y="-4883"/>
              <a:ext cx="3512183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4148504"/>
            <a:ext cx="6723231" cy="849463"/>
          </a:xfrm>
          <a:noFill/>
        </p:spPr>
        <p:txBody>
          <a:bodyPr wrap="square" tIns="91440" bIns="91440" anchor="b" anchorCtr="0">
            <a:spAutoFit/>
          </a:bodyPr>
          <a:lstStyle>
            <a:lvl1pPr>
              <a:defRPr sz="48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6D154A-7A8C-478F-B3ED-C23B0DCB9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6419" y="1412876"/>
            <a:ext cx="5565636" cy="4721225"/>
          </a:xfrm>
        </p:spPr>
        <p:txBody>
          <a:bodyPr tIns="1188720"/>
          <a:lstStyle>
            <a:lvl1pPr algn="ctr">
              <a:defRPr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39698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grpSp>
        <p:nvGrpSpPr>
          <p:cNvPr id="6" name="Group 5" hidden="1"/>
          <p:cNvGrpSpPr/>
          <p:nvPr userDrawn="1"/>
        </p:nvGrpSpPr>
        <p:grpSpPr>
          <a:xfrm>
            <a:off x="644141" y="5329145"/>
            <a:ext cx="849901" cy="850022"/>
            <a:chOff x="596096" y="5359033"/>
            <a:chExt cx="1057007" cy="1057007"/>
          </a:xfrm>
        </p:grpSpPr>
        <p:sp>
          <p:nvSpPr>
            <p:cNvPr id="7" name="Freeform 58"/>
            <p:cNvSpPr>
              <a:spLocks/>
            </p:cNvSpPr>
            <p:nvPr/>
          </p:nvSpPr>
          <p:spPr bwMode="auto">
            <a:xfrm>
              <a:off x="942115" y="5636428"/>
              <a:ext cx="444725" cy="513904"/>
            </a:xfrm>
            <a:custGeom>
              <a:avLst/>
              <a:gdLst>
                <a:gd name="T0" fmla="*/ 38 w 38"/>
                <a:gd name="T1" fmla="*/ 22 h 44"/>
                <a:gd name="T2" fmla="*/ 37 w 38"/>
                <a:gd name="T3" fmla="*/ 24 h 44"/>
                <a:gd name="T4" fmla="*/ 4 w 38"/>
                <a:gd name="T5" fmla="*/ 44 h 44"/>
                <a:gd name="T6" fmla="*/ 2 w 38"/>
                <a:gd name="T7" fmla="*/ 44 h 44"/>
                <a:gd name="T8" fmla="*/ 1 w 38"/>
                <a:gd name="T9" fmla="*/ 44 h 44"/>
                <a:gd name="T10" fmla="*/ 0 w 38"/>
                <a:gd name="T11" fmla="*/ 41 h 44"/>
                <a:gd name="T12" fmla="*/ 0 w 38"/>
                <a:gd name="T13" fmla="*/ 3 h 44"/>
                <a:gd name="T14" fmla="*/ 1 w 38"/>
                <a:gd name="T15" fmla="*/ 0 h 44"/>
                <a:gd name="T16" fmla="*/ 2 w 38"/>
                <a:gd name="T17" fmla="*/ 0 h 44"/>
                <a:gd name="T18" fmla="*/ 4 w 38"/>
                <a:gd name="T19" fmla="*/ 0 h 44"/>
                <a:gd name="T20" fmla="*/ 37 w 38"/>
                <a:gd name="T21" fmla="*/ 20 h 44"/>
                <a:gd name="T22" fmla="*/ 38 w 38"/>
                <a:gd name="T2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4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DF5A6BB-0A85-4913-BB4D-04EB29959B79}"/>
              </a:ext>
            </a:extLst>
          </p:cNvPr>
          <p:cNvSpPr/>
          <p:nvPr userDrawn="1"/>
        </p:nvSpPr>
        <p:spPr bwMode="auto">
          <a:xfrm>
            <a:off x="-1" y="4784436"/>
            <a:ext cx="12192001" cy="207356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391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721DBE-6733-40F2-91ED-AB2D9E64F227}"/>
              </a:ext>
            </a:extLst>
          </p:cNvPr>
          <p:cNvGrpSpPr/>
          <p:nvPr userDrawn="1"/>
        </p:nvGrpSpPr>
        <p:grpSpPr>
          <a:xfrm>
            <a:off x="644141" y="5329145"/>
            <a:ext cx="849901" cy="850022"/>
            <a:chOff x="596096" y="5359033"/>
            <a:chExt cx="1057007" cy="1057007"/>
          </a:xfrm>
        </p:grpSpPr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7A48A26F-0F1A-458F-82FE-7A5BB3F31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15" y="5636428"/>
              <a:ext cx="444725" cy="513904"/>
            </a:xfrm>
            <a:custGeom>
              <a:avLst/>
              <a:gdLst>
                <a:gd name="T0" fmla="*/ 38 w 38"/>
                <a:gd name="T1" fmla="*/ 22 h 44"/>
                <a:gd name="T2" fmla="*/ 37 w 38"/>
                <a:gd name="T3" fmla="*/ 24 h 44"/>
                <a:gd name="T4" fmla="*/ 4 w 38"/>
                <a:gd name="T5" fmla="*/ 44 h 44"/>
                <a:gd name="T6" fmla="*/ 2 w 38"/>
                <a:gd name="T7" fmla="*/ 44 h 44"/>
                <a:gd name="T8" fmla="*/ 1 w 38"/>
                <a:gd name="T9" fmla="*/ 44 h 44"/>
                <a:gd name="T10" fmla="*/ 0 w 38"/>
                <a:gd name="T11" fmla="*/ 41 h 44"/>
                <a:gd name="T12" fmla="*/ 0 w 38"/>
                <a:gd name="T13" fmla="*/ 3 h 44"/>
                <a:gd name="T14" fmla="*/ 1 w 38"/>
                <a:gd name="T15" fmla="*/ 0 h 44"/>
                <a:gd name="T16" fmla="*/ 2 w 38"/>
                <a:gd name="T17" fmla="*/ 0 h 44"/>
                <a:gd name="T18" fmla="*/ 4 w 38"/>
                <a:gd name="T19" fmla="*/ 0 h 44"/>
                <a:gd name="T20" fmla="*/ 37 w 38"/>
                <a:gd name="T21" fmla="*/ 20 h 44"/>
                <a:gd name="T22" fmla="*/ 38 w 38"/>
                <a:gd name="T2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4">
                  <a:moveTo>
                    <a:pt x="38" y="22"/>
                  </a:moveTo>
                  <a:cubicBezTo>
                    <a:pt x="38" y="23"/>
                    <a:pt x="37" y="24"/>
                    <a:pt x="37" y="2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21"/>
                    <a:pt x="38" y="22"/>
                  </a:cubicBez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6C475E-AB37-4EE3-AAA0-E01062D73415}"/>
                </a:ext>
              </a:extLst>
            </p:cNvPr>
            <p:cNvSpPr/>
            <p:nvPr/>
          </p:nvSpPr>
          <p:spPr bwMode="auto">
            <a:xfrm>
              <a:off x="596096" y="5359033"/>
              <a:ext cx="1057007" cy="1057007"/>
            </a:xfrm>
            <a:prstGeom prst="ellipse">
              <a:avLst/>
            </a:prstGeom>
            <a:noFill/>
            <a:ln w="381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4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986C3FEF-1C9D-4084-9497-558C77991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2264" y="5337715"/>
            <a:ext cx="9859116" cy="832882"/>
          </a:xfrm>
        </p:spPr>
        <p:txBody>
          <a:bodyPr vert="horz" wrap="square" lIns="146304" tIns="91440" rIns="146304" bIns="91440" rtlCol="0" anchor="ctr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63427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5" name="Freeform 39" hidden="1"/>
          <p:cNvSpPr>
            <a:spLocks/>
          </p:cNvSpPr>
          <p:nvPr userDrawn="1"/>
        </p:nvSpPr>
        <p:spPr bwMode="auto">
          <a:xfrm flipH="1">
            <a:off x="856481" y="5541517"/>
            <a:ext cx="425222" cy="425281"/>
          </a:xfrm>
          <a:custGeom>
            <a:avLst/>
            <a:gdLst>
              <a:gd name="T0" fmla="*/ 0 w 2203"/>
              <a:gd name="T1" fmla="*/ 0 h 2202"/>
              <a:gd name="T2" fmla="*/ 1855 w 2203"/>
              <a:gd name="T3" fmla="*/ 497 h 2202"/>
              <a:gd name="T4" fmla="*/ 1422 w 2203"/>
              <a:gd name="T5" fmla="*/ 929 h 2202"/>
              <a:gd name="T6" fmla="*/ 1521 w 2203"/>
              <a:gd name="T7" fmla="*/ 1030 h 2202"/>
              <a:gd name="T8" fmla="*/ 2203 w 2203"/>
              <a:gd name="T9" fmla="*/ 1711 h 2202"/>
              <a:gd name="T10" fmla="*/ 1711 w 2203"/>
              <a:gd name="T11" fmla="*/ 2202 h 2202"/>
              <a:gd name="T12" fmla="*/ 1029 w 2203"/>
              <a:gd name="T13" fmla="*/ 1521 h 2202"/>
              <a:gd name="T14" fmla="*/ 930 w 2203"/>
              <a:gd name="T15" fmla="*/ 1421 h 2202"/>
              <a:gd name="T16" fmla="*/ 497 w 2203"/>
              <a:gd name="T17" fmla="*/ 1855 h 2202"/>
              <a:gd name="T18" fmla="*/ 0 w 2203"/>
              <a:gd name="T19" fmla="*/ 0 h 2202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6455 w 10000"/>
              <a:gd name="connsiteY2" fmla="*/ 421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4222 w 10000"/>
              <a:gd name="connsiteY8" fmla="*/ 6453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6455 w 10000"/>
              <a:gd name="connsiteY2" fmla="*/ 421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469 w 10000"/>
              <a:gd name="connsiteY8" fmla="*/ 5461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5291 w 10000"/>
              <a:gd name="connsiteY2" fmla="*/ 332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469 w 10000"/>
              <a:gd name="connsiteY8" fmla="*/ 5461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5291 w 10000"/>
              <a:gd name="connsiteY2" fmla="*/ 332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332 w 10000"/>
              <a:gd name="connsiteY8" fmla="*/ 5598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5428 w 10000"/>
              <a:gd name="connsiteY2" fmla="*/ 3158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332 w 10000"/>
              <a:gd name="connsiteY8" fmla="*/ 5598 h 10000"/>
              <a:gd name="connsiteX9" fmla="*/ 2256 w 10000"/>
              <a:gd name="connsiteY9" fmla="*/ 8424 h 10000"/>
              <a:gd name="connsiteX10" fmla="*/ 0 w 10000"/>
              <a:gd name="connsiteY1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420" y="2257"/>
                </a:lnTo>
                <a:lnTo>
                  <a:pt x="5428" y="3158"/>
                </a:lnTo>
                <a:lnTo>
                  <a:pt x="6904" y="4678"/>
                </a:lnTo>
                <a:lnTo>
                  <a:pt x="10000" y="7770"/>
                </a:lnTo>
                <a:lnTo>
                  <a:pt x="8941" y="8830"/>
                </a:lnTo>
                <a:lnTo>
                  <a:pt x="7767" y="10000"/>
                </a:lnTo>
                <a:lnTo>
                  <a:pt x="4671" y="6907"/>
                </a:lnTo>
                <a:lnTo>
                  <a:pt x="3332" y="5598"/>
                </a:lnTo>
                <a:lnTo>
                  <a:pt x="2256" y="8424"/>
                </a:ln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764"/>
          </a:p>
        </p:txBody>
      </p:sp>
      <p:sp>
        <p:nvSpPr>
          <p:cNvPr id="18" name="Oval 17" hidden="1"/>
          <p:cNvSpPr/>
          <p:nvPr/>
        </p:nvSpPr>
        <p:spPr bwMode="auto">
          <a:xfrm>
            <a:off x="644141" y="5329145"/>
            <a:ext cx="849901" cy="850022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764" dirty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66C790-8893-412D-8C9C-B7E6A6949581}"/>
              </a:ext>
            </a:extLst>
          </p:cNvPr>
          <p:cNvSpPr/>
          <p:nvPr userDrawn="1"/>
        </p:nvSpPr>
        <p:spPr bwMode="auto">
          <a:xfrm>
            <a:off x="0" y="4784436"/>
            <a:ext cx="12192001" cy="207356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91391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3D04DA8-3EF8-4F39-89C3-4E7C5345D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2265" y="4897269"/>
            <a:ext cx="9859116" cy="832882"/>
          </a:xfrm>
        </p:spPr>
        <p:txBody>
          <a:bodyPr vert="horz" wrap="square" lIns="146304" tIns="91440" rIns="146304" bIns="91440" rtlCol="0" anchor="ctr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Demo 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A5AA55A-8961-4736-B60A-F6A536E8A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0707" y="5737707"/>
            <a:ext cx="9860674" cy="77803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6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9" name="Freeform 39">
            <a:extLst>
              <a:ext uri="{FF2B5EF4-FFF2-40B4-BE49-F238E27FC236}">
                <a16:creationId xmlns:a16="http://schemas.microsoft.com/office/drawing/2014/main" id="{12220794-EEE1-4979-B812-015671581FE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482" y="5541517"/>
            <a:ext cx="425222" cy="425281"/>
          </a:xfrm>
          <a:custGeom>
            <a:avLst/>
            <a:gdLst>
              <a:gd name="T0" fmla="*/ 0 w 2203"/>
              <a:gd name="T1" fmla="*/ 0 h 2202"/>
              <a:gd name="T2" fmla="*/ 1855 w 2203"/>
              <a:gd name="T3" fmla="*/ 497 h 2202"/>
              <a:gd name="T4" fmla="*/ 1422 w 2203"/>
              <a:gd name="T5" fmla="*/ 929 h 2202"/>
              <a:gd name="T6" fmla="*/ 1521 w 2203"/>
              <a:gd name="T7" fmla="*/ 1030 h 2202"/>
              <a:gd name="T8" fmla="*/ 2203 w 2203"/>
              <a:gd name="T9" fmla="*/ 1711 h 2202"/>
              <a:gd name="T10" fmla="*/ 1711 w 2203"/>
              <a:gd name="T11" fmla="*/ 2202 h 2202"/>
              <a:gd name="T12" fmla="*/ 1029 w 2203"/>
              <a:gd name="T13" fmla="*/ 1521 h 2202"/>
              <a:gd name="T14" fmla="*/ 930 w 2203"/>
              <a:gd name="T15" fmla="*/ 1421 h 2202"/>
              <a:gd name="T16" fmla="*/ 497 w 2203"/>
              <a:gd name="T17" fmla="*/ 1855 h 2202"/>
              <a:gd name="T18" fmla="*/ 0 w 2203"/>
              <a:gd name="T19" fmla="*/ 0 h 2202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6455 w 10000"/>
              <a:gd name="connsiteY2" fmla="*/ 421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4222 w 10000"/>
              <a:gd name="connsiteY8" fmla="*/ 6453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6455 w 10000"/>
              <a:gd name="connsiteY2" fmla="*/ 421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469 w 10000"/>
              <a:gd name="connsiteY8" fmla="*/ 5461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5291 w 10000"/>
              <a:gd name="connsiteY2" fmla="*/ 332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469 w 10000"/>
              <a:gd name="connsiteY8" fmla="*/ 5461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5291 w 10000"/>
              <a:gd name="connsiteY2" fmla="*/ 3329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332 w 10000"/>
              <a:gd name="connsiteY8" fmla="*/ 5598 h 10000"/>
              <a:gd name="connsiteX9" fmla="*/ 2256 w 10000"/>
              <a:gd name="connsiteY9" fmla="*/ 8424 h 10000"/>
              <a:gd name="connsiteX10" fmla="*/ 0 w 10000"/>
              <a:gd name="connsiteY10" fmla="*/ 0 h 10000"/>
              <a:gd name="connsiteX0" fmla="*/ 0 w 10000"/>
              <a:gd name="connsiteY0" fmla="*/ 0 h 10000"/>
              <a:gd name="connsiteX1" fmla="*/ 8420 w 10000"/>
              <a:gd name="connsiteY1" fmla="*/ 2257 h 10000"/>
              <a:gd name="connsiteX2" fmla="*/ 5428 w 10000"/>
              <a:gd name="connsiteY2" fmla="*/ 3158 h 10000"/>
              <a:gd name="connsiteX3" fmla="*/ 6904 w 10000"/>
              <a:gd name="connsiteY3" fmla="*/ 4678 h 10000"/>
              <a:gd name="connsiteX4" fmla="*/ 10000 w 10000"/>
              <a:gd name="connsiteY4" fmla="*/ 7770 h 10000"/>
              <a:gd name="connsiteX5" fmla="*/ 8941 w 10000"/>
              <a:gd name="connsiteY5" fmla="*/ 8830 h 10000"/>
              <a:gd name="connsiteX6" fmla="*/ 7767 w 10000"/>
              <a:gd name="connsiteY6" fmla="*/ 10000 h 10000"/>
              <a:gd name="connsiteX7" fmla="*/ 4671 w 10000"/>
              <a:gd name="connsiteY7" fmla="*/ 6907 h 10000"/>
              <a:gd name="connsiteX8" fmla="*/ 3332 w 10000"/>
              <a:gd name="connsiteY8" fmla="*/ 5598 h 10000"/>
              <a:gd name="connsiteX9" fmla="*/ 2256 w 10000"/>
              <a:gd name="connsiteY9" fmla="*/ 8424 h 10000"/>
              <a:gd name="connsiteX10" fmla="*/ 0 w 10000"/>
              <a:gd name="connsiteY1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420" y="2257"/>
                </a:lnTo>
                <a:lnTo>
                  <a:pt x="5428" y="3158"/>
                </a:lnTo>
                <a:lnTo>
                  <a:pt x="6904" y="4678"/>
                </a:lnTo>
                <a:lnTo>
                  <a:pt x="10000" y="7770"/>
                </a:lnTo>
                <a:lnTo>
                  <a:pt x="8941" y="8830"/>
                </a:lnTo>
                <a:lnTo>
                  <a:pt x="7767" y="10000"/>
                </a:lnTo>
                <a:lnTo>
                  <a:pt x="4671" y="6907"/>
                </a:lnTo>
                <a:lnTo>
                  <a:pt x="3332" y="5598"/>
                </a:lnTo>
                <a:lnTo>
                  <a:pt x="2256" y="8424"/>
                </a:ln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z="1764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28AFA8-AD8F-4B9D-A322-11A15DEFCE99}"/>
              </a:ext>
            </a:extLst>
          </p:cNvPr>
          <p:cNvSpPr/>
          <p:nvPr userDrawn="1"/>
        </p:nvSpPr>
        <p:spPr bwMode="auto">
          <a:xfrm>
            <a:off x="644142" y="5329145"/>
            <a:ext cx="849901" cy="850022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764" dirty="0" err="1"/>
          </a:p>
        </p:txBody>
      </p:sp>
    </p:spTree>
    <p:extLst>
      <p:ext uri="{BB962C8B-B14F-4D97-AF65-F5344CB8AC3E}">
        <p14:creationId xmlns:p14="http://schemas.microsoft.com/office/powerpoint/2010/main" val="1460243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 marL="0" indent="0"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08321" y="6588546"/>
            <a:ext cx="10217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1FDF147-A34E-4605-92D6-A58348E56B3A}" type="slidenum">
              <a:rPr lang="en-US" sz="900" smtClean="0">
                <a:solidFill>
                  <a:schemeClr val="bg1">
                    <a:alpha val="99000"/>
                  </a:schemeClr>
                </a:solidFill>
              </a:rPr>
              <a:pPr algn="r"/>
              <a:t>‹#›</a:t>
            </a:fld>
            <a:endParaRPr lang="en-US" sz="900" dirty="0" err="1">
              <a:solidFill>
                <a:schemeClr val="bg1"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44" y="1290321"/>
            <a:ext cx="11149439" cy="4565535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0" indent="0"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08321" y="6588546"/>
            <a:ext cx="10217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1FDF147-A34E-4605-92D6-A58348E56B3A}" type="slidenum">
              <a:rPr lang="en-US" sz="900" smtClean="0">
                <a:solidFill>
                  <a:schemeClr val="bg1">
                    <a:alpha val="99000"/>
                  </a:schemeClr>
                </a:solidFill>
              </a:rPr>
              <a:pPr algn="r"/>
              <a:t>‹#›</a:t>
            </a:fld>
            <a:endParaRPr lang="en-US" sz="900" dirty="0" err="1">
              <a:solidFill>
                <a:schemeClr val="bg1">
                  <a:alpha val="99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892"/>
          <a:stretch/>
        </p:blipFill>
        <p:spPr>
          <a:xfrm>
            <a:off x="932" y="6146800"/>
            <a:ext cx="12190135" cy="71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44" y="6317008"/>
            <a:ext cx="1531511" cy="3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008321" y="6588546"/>
            <a:ext cx="10217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D1FDF147-A34E-4605-92D6-A58348E56B3A}" type="slidenum">
              <a:rPr lang="en-US" sz="900" smtClean="0">
                <a:solidFill>
                  <a:schemeClr val="bg1">
                    <a:alpha val="99000"/>
                  </a:schemeClr>
                </a:solidFill>
              </a:rPr>
              <a:pPr algn="r"/>
              <a:t>‹#›</a:t>
            </a:fld>
            <a:endParaRPr lang="en-US" sz="900" dirty="0" err="1">
              <a:solidFill>
                <a:schemeClr val="bg1"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5984" y="1189175"/>
            <a:ext cx="5378548" cy="1861920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2399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accent5"/>
                </a:solidFill>
              </a:defRPr>
            </a:lvl2pPr>
            <a:lvl3pPr marL="227097" indent="0">
              <a:buNone/>
              <a:tabLst/>
              <a:defRPr sz="1400">
                <a:solidFill>
                  <a:schemeClr val="accent5"/>
                </a:solidFill>
              </a:defRPr>
            </a:lvl3pPr>
            <a:lvl4pPr marL="451084" indent="0">
              <a:buNone/>
              <a:defRPr sz="1400">
                <a:solidFill>
                  <a:schemeClr val="accent5"/>
                </a:solidFill>
              </a:defRPr>
            </a:lvl4pPr>
            <a:lvl5pPr marL="671959" indent="0">
              <a:buNone/>
              <a:tabLst/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61920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2399">
                <a:solidFill>
                  <a:schemeClr val="tx2"/>
                </a:solidFill>
              </a:defRPr>
            </a:lvl1pPr>
            <a:lvl2pPr marL="0" indent="0">
              <a:buNone/>
              <a:defRPr sz="1400">
                <a:solidFill>
                  <a:schemeClr val="tx1"/>
                </a:solidFill>
              </a:defRPr>
            </a:lvl2pPr>
            <a:lvl3pPr marL="227097" indent="0">
              <a:buNone/>
              <a:tabLst/>
              <a:defRPr sz="1400">
                <a:solidFill>
                  <a:schemeClr val="tx1"/>
                </a:solidFill>
              </a:defRPr>
            </a:lvl3pPr>
            <a:lvl4pPr marL="451084" indent="0">
              <a:buNone/>
              <a:defRPr sz="1400">
                <a:solidFill>
                  <a:schemeClr val="tx1"/>
                </a:solidFill>
              </a:defRPr>
            </a:lvl4pPr>
            <a:lvl5pPr marL="671959" indent="0">
              <a:buNone/>
              <a:tabLst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3941" y="647167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EA2D-13DB-4BA1-9DA1-8ED54A2EE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496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4895" y="1189176"/>
            <a:ext cx="11653523" cy="24473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2pPr>
            <a:lvl3pPr marL="223987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3pPr>
            <a:lvl4pPr marL="447973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4pPr>
            <a:lvl5pPr marL="671959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43941" y="6471673"/>
            <a:ext cx="2844904" cy="364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5EA2D-13DB-4BA1-9DA1-8ED54A2EE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86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ecraft Fullbleed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710" y="2833398"/>
            <a:ext cx="5945149" cy="347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710" y="2860698"/>
            <a:ext cx="5945147" cy="2168503"/>
          </a:xfrm>
        </p:spPr>
        <p:txBody>
          <a:bodyPr lIns="182880" tIns="0" rIns="91440" bIns="0" anchor="b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>
                <a:ln w="3175">
                  <a:noFill/>
                </a:ln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74710" y="5139160"/>
            <a:ext cx="5945147" cy="1192713"/>
          </a:xfrm>
        </p:spPr>
        <p:txBody>
          <a:bodyPr lIns="182880" tIns="0" rIns="91440" bIns="0">
            <a:noAutofit/>
          </a:bodyPr>
          <a:lstStyle>
            <a:lvl1pPr marL="0" indent="0">
              <a:buNone/>
              <a:defRPr lang="en-US" sz="2800" kern="1200" spc="0" baseline="0" dirty="0" smtClean="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5" y="719789"/>
            <a:ext cx="3575048" cy="865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43356-737D-4322-A8C8-0F47072F92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6087292"/>
            <a:ext cx="1918272" cy="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0090E-3DB1-4825-9C15-E469CF55D95B}"/>
              </a:ext>
            </a:extLst>
          </p:cNvPr>
          <p:cNvSpPr/>
          <p:nvPr userDrawn="1"/>
        </p:nvSpPr>
        <p:spPr bwMode="auto">
          <a:xfrm>
            <a:off x="-1" y="0"/>
            <a:ext cx="6096001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386904"/>
            <a:ext cx="5378548" cy="662361"/>
          </a:xfrm>
        </p:spPr>
        <p:txBody>
          <a:bodyPr>
            <a:spAutoFit/>
          </a:bodyPr>
          <a:lstStyle>
            <a:lvl1pPr>
              <a:defRPr sz="4116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text layout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E7FCEC-80E1-4457-BF17-DD95C77EB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2" y="1216074"/>
            <a:ext cx="5378548" cy="1861920"/>
          </a:xfrm>
        </p:spPr>
        <p:txBody>
          <a:bodyPr wrap="square">
            <a:spAutoFit/>
          </a:bodyPr>
          <a:lstStyle>
            <a:lvl1pPr marL="281539" indent="-281539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 sz="2399">
                <a:solidFill>
                  <a:schemeClr val="bg1"/>
                </a:solidFill>
              </a:defRPr>
            </a:lvl1pPr>
            <a:lvl2pPr marL="520446" indent="-228488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685465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3pPr>
            <a:lvl4pPr marL="863178" indent="-177714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1028197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4091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G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0090E-3DB1-4825-9C15-E469CF55D95B}"/>
              </a:ext>
            </a:extLst>
          </p:cNvPr>
          <p:cNvSpPr/>
          <p:nvPr userDrawn="1"/>
        </p:nvSpPr>
        <p:spPr bwMode="auto">
          <a:xfrm>
            <a:off x="-1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386904"/>
            <a:ext cx="5378548" cy="662361"/>
          </a:xfrm>
        </p:spPr>
        <p:txBody>
          <a:bodyPr>
            <a:spAutoFit/>
          </a:bodyPr>
          <a:lstStyle>
            <a:lvl1pPr>
              <a:defRPr sz="4116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text layout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E7FCEC-80E1-4457-BF17-DD95C77EB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2" y="1216074"/>
            <a:ext cx="5378548" cy="1861920"/>
          </a:xfrm>
        </p:spPr>
        <p:txBody>
          <a:bodyPr wrap="square">
            <a:spAutoFit/>
          </a:bodyPr>
          <a:lstStyle>
            <a:lvl1pPr marL="281539" indent="-281539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 sz="2399">
                <a:solidFill>
                  <a:schemeClr val="bg1"/>
                </a:solidFill>
              </a:defRPr>
            </a:lvl1pPr>
            <a:lvl2pPr marL="520446" indent="-228488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685465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3pPr>
            <a:lvl4pPr marL="863178" indent="-177714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1028197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88627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0090E-3DB1-4825-9C15-E469CF55D95B}"/>
              </a:ext>
            </a:extLst>
          </p:cNvPr>
          <p:cNvSpPr/>
          <p:nvPr userDrawn="1"/>
        </p:nvSpPr>
        <p:spPr bwMode="auto">
          <a:xfrm>
            <a:off x="-1" y="0"/>
            <a:ext cx="6096001" cy="6858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386904"/>
            <a:ext cx="5378548" cy="662361"/>
          </a:xfrm>
        </p:spPr>
        <p:txBody>
          <a:bodyPr>
            <a:spAutoFit/>
          </a:bodyPr>
          <a:lstStyle>
            <a:lvl1pPr>
              <a:defRPr sz="4116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text layout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E7FCEC-80E1-4457-BF17-DD95C77EB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2" y="1216074"/>
            <a:ext cx="5378548" cy="1861920"/>
          </a:xfrm>
        </p:spPr>
        <p:txBody>
          <a:bodyPr wrap="square">
            <a:spAutoFit/>
          </a:bodyPr>
          <a:lstStyle>
            <a:lvl1pPr marL="281539" indent="-281539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 sz="2399">
                <a:solidFill>
                  <a:schemeClr val="bg1"/>
                </a:solidFill>
              </a:defRPr>
            </a:lvl1pPr>
            <a:lvl2pPr marL="520446" indent="-228488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685465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3pPr>
            <a:lvl4pPr marL="863178" indent="-177714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1028197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32167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0090E-3DB1-4825-9C15-E469CF55D95B}"/>
              </a:ext>
            </a:extLst>
          </p:cNvPr>
          <p:cNvSpPr/>
          <p:nvPr userDrawn="1"/>
        </p:nvSpPr>
        <p:spPr bwMode="auto">
          <a:xfrm>
            <a:off x="-1" y="0"/>
            <a:ext cx="6096001" cy="6858000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386904"/>
            <a:ext cx="5378548" cy="662361"/>
          </a:xfrm>
        </p:spPr>
        <p:txBody>
          <a:bodyPr>
            <a:spAutoFit/>
          </a:bodyPr>
          <a:lstStyle>
            <a:lvl1pPr>
              <a:defRPr sz="4116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text layout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E7FCEC-80E1-4457-BF17-DD95C77EB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2" y="1216074"/>
            <a:ext cx="5378548" cy="1861920"/>
          </a:xfrm>
        </p:spPr>
        <p:txBody>
          <a:bodyPr wrap="square">
            <a:spAutoFit/>
          </a:bodyPr>
          <a:lstStyle>
            <a:lvl1pPr marL="281539" indent="-281539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 sz="2399">
                <a:solidFill>
                  <a:schemeClr val="bg1"/>
                </a:solidFill>
              </a:defRPr>
            </a:lvl1pPr>
            <a:lvl2pPr marL="520446" indent="-228488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685465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3pPr>
            <a:lvl4pPr marL="863178" indent="-177714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1028197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244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ve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0090E-3DB1-4825-9C15-E469CF55D95B}"/>
              </a:ext>
            </a:extLst>
          </p:cNvPr>
          <p:cNvSpPr/>
          <p:nvPr userDrawn="1"/>
        </p:nvSpPr>
        <p:spPr bwMode="auto">
          <a:xfrm>
            <a:off x="-1" y="0"/>
            <a:ext cx="6096001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386904"/>
            <a:ext cx="5378548" cy="662361"/>
          </a:xfrm>
        </p:spPr>
        <p:txBody>
          <a:bodyPr>
            <a:spAutoFit/>
          </a:bodyPr>
          <a:lstStyle>
            <a:lvl1pPr>
              <a:defRPr sz="4116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text layout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4E7FCEC-80E1-4457-BF17-DD95C77EB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2" y="1216074"/>
            <a:ext cx="5378548" cy="1861920"/>
          </a:xfrm>
        </p:spPr>
        <p:txBody>
          <a:bodyPr wrap="square">
            <a:spAutoFit/>
          </a:bodyPr>
          <a:lstStyle>
            <a:lvl1pPr marL="281539" indent="-281539"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  <a:defRPr sz="2399">
                <a:solidFill>
                  <a:schemeClr val="bg1"/>
                </a:solidFill>
              </a:defRPr>
            </a:lvl1pPr>
            <a:lvl2pPr marL="520446" indent="-228488"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 marL="685465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3pPr>
            <a:lvl4pPr marL="863178" indent="-177714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1028197" indent="-165020">
              <a:buClr>
                <a:schemeClr val="bg1"/>
              </a:buClr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51746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E3AF8-84F0-44AD-A9FD-3727983B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394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7441"/>
            <a:ext cx="4339450" cy="1223121"/>
          </a:xfrm>
        </p:spPr>
        <p:txBody>
          <a:bodyPr lIns="182880" rIns="18288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5400" kern="1200" dirty="0" smtClean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02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55E2A-427A-47B5-814C-D99E75102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8600"/>
            <a:ext cx="4339449" cy="686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7441"/>
            <a:ext cx="4339450" cy="1223121"/>
          </a:xfrm>
        </p:spPr>
        <p:txBody>
          <a:bodyPr lIns="182880" rIns="18288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5400" kern="1200" dirty="0" smtClean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797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394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7441"/>
            <a:ext cx="4339450" cy="1223121"/>
          </a:xfrm>
        </p:spPr>
        <p:txBody>
          <a:bodyPr lIns="182880" rIns="18288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5400" kern="1200" dirty="0" smtClean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8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7E1DF8-4F0B-4730-A65D-E9A1FBB13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394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D25F7-CA5C-4812-8595-D0CB1685A452}"/>
              </a:ext>
            </a:extLst>
          </p:cNvPr>
          <p:cNvSpPr/>
          <p:nvPr userDrawn="1"/>
        </p:nvSpPr>
        <p:spPr bwMode="auto">
          <a:xfrm>
            <a:off x="0" y="0"/>
            <a:ext cx="4339450" cy="685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784" tIns="146228" rIns="182784" bIns="1462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1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8" b="0" i="0" u="none" strike="noStrike" kern="1200" cap="none" spc="0" normalizeH="0" baseline="0" noProof="0" dirty="0" err="1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Gotham Book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7443"/>
            <a:ext cx="4339450" cy="1223121"/>
          </a:xfrm>
        </p:spPr>
        <p:txBody>
          <a:bodyPr lIns="182880" rIns="182880" anchor="ctr"/>
          <a:lstStyle>
            <a:lvl1pPr marL="0" marR="0" indent="0" algn="ctr" defTabSz="9141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5398" kern="1200" dirty="0" smtClean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509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D69C42-D207-4E4D-9BB7-475F596C5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3394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7441"/>
            <a:ext cx="4339450" cy="1223121"/>
          </a:xfrm>
        </p:spPr>
        <p:txBody>
          <a:bodyPr lIns="182880" rIns="18288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5400" kern="1200" dirty="0" smtClean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644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ecraft Fullbleed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LEGO, sky, table&#10;&#10;Description generated with very high confidence">
            <a:extLst>
              <a:ext uri="{FF2B5EF4-FFF2-40B4-BE49-F238E27FC236}">
                <a16:creationId xmlns:a16="http://schemas.microsoft.com/office/drawing/2014/main" id="{83AF1D29-7DDB-4369-B18C-1868A13D4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270170E-9DAD-487C-8F50-8A4C0FC5A4BD}"/>
              </a:ext>
            </a:extLst>
          </p:cNvPr>
          <p:cNvSpPr/>
          <p:nvPr userDrawn="1"/>
        </p:nvSpPr>
        <p:spPr bwMode="auto">
          <a:xfrm>
            <a:off x="0" y="0"/>
            <a:ext cx="9905806" cy="6858000"/>
          </a:xfrm>
          <a:prstGeom prst="rect">
            <a:avLst/>
          </a:prstGeom>
          <a:gradFill flip="none" rotWithShape="1">
            <a:gsLst>
              <a:gs pos="2600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4785" y="4518926"/>
            <a:ext cx="6886169" cy="1019980"/>
          </a:xfrm>
        </p:spPr>
        <p:txBody>
          <a:bodyPr anchor="b"/>
          <a:lstStyle>
            <a:lvl1pPr marL="0" indent="0">
              <a:buNone/>
              <a:defRPr sz="2352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973" y="2084171"/>
            <a:ext cx="6902856" cy="2120726"/>
          </a:xfrm>
        </p:spPr>
        <p:txBody>
          <a:bodyPr anchor="b"/>
          <a:lstStyle>
            <a:lvl1pPr marL="0" indent="0">
              <a:buNone/>
              <a:defRPr lang="en-US" sz="440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marR="0" lvl="0" indent="0" algn="l" defTabSz="91391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175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Presentation Title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E3026-5C71-4F5D-9267-DC28432481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5" y="719789"/>
            <a:ext cx="3575048" cy="865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2217EB-55AB-4232-AB02-E13FCE71F3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6087292"/>
            <a:ext cx="1918272" cy="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  <p15:guide id="2" pos="31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7E1DF8-4F0B-4730-A65D-E9A1FBB13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3945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D25F7-CA5C-4812-8595-D0CB1685A452}"/>
              </a:ext>
            </a:extLst>
          </p:cNvPr>
          <p:cNvSpPr/>
          <p:nvPr userDrawn="1"/>
        </p:nvSpPr>
        <p:spPr bwMode="auto">
          <a:xfrm>
            <a:off x="0" y="0"/>
            <a:ext cx="4339450" cy="6858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46266" rIns="182832" bIns="1462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9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17441"/>
            <a:ext cx="4339450" cy="1223121"/>
          </a:xfrm>
        </p:spPr>
        <p:txBody>
          <a:bodyPr lIns="182880" rIns="18288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Wingdings" pitchFamily="2" charset="2"/>
              <a:buNone/>
              <a:tabLst/>
              <a:defRPr lang="en-US" sz="5400" kern="1200" dirty="0" smtClean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34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620" y="1417578"/>
            <a:ext cx="5109169" cy="2780185"/>
          </a:xfrm>
        </p:spPr>
        <p:txBody>
          <a:bodyPr wrap="square">
            <a:spAutoFit/>
          </a:bodyPr>
          <a:lstStyle>
            <a:lvl1pPr>
              <a:defRPr sz="646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3376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704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o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73" y="3113532"/>
            <a:ext cx="2952332" cy="630936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74710" y="6294477"/>
            <a:ext cx="11890295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© Copyright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508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ecraft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4F3513-7CDB-4D66-AF83-674551FEA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73" r="12973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08484A-B774-49CD-96F4-0DC2C66F60C1}"/>
              </a:ext>
            </a:extLst>
          </p:cNvPr>
          <p:cNvSpPr/>
          <p:nvPr userDrawn="1"/>
        </p:nvSpPr>
        <p:spPr bwMode="auto">
          <a:xfrm>
            <a:off x="0" y="1968136"/>
            <a:ext cx="7440638" cy="37022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5660" y="4518926"/>
            <a:ext cx="6886169" cy="1019980"/>
          </a:xfrm>
        </p:spPr>
        <p:txBody>
          <a:bodyPr anchor="b"/>
          <a:lstStyle>
            <a:lvl1pPr marL="0" indent="0">
              <a:buNone/>
              <a:defRPr sz="2352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9848" y="2084171"/>
            <a:ext cx="6902856" cy="2120726"/>
          </a:xfrm>
        </p:spPr>
        <p:txBody>
          <a:bodyPr anchor="b"/>
          <a:lstStyle>
            <a:lvl1pPr marL="0" indent="0">
              <a:buNone/>
              <a:defRPr lang="en-US" sz="440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marR="0" lvl="0" indent="0" algn="l" defTabSz="91391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175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Presentation 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3AFDF-DBE8-4582-A98F-CAAE008DC8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384" y="1466098"/>
            <a:ext cx="5506218" cy="5391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851F6-815C-45F3-A61A-DFB152BE15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5" y="719789"/>
            <a:ext cx="3575048" cy="8655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B317E-0EDC-440E-A90E-3E0D733110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6087292"/>
            <a:ext cx="1918272" cy="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ecraft 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E78B78-D336-4E33-BEDF-950B514D4B56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88826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37B178-5F5A-4C65-B142-3B4BED86A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6094412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8D962D-EDE5-47D4-A040-F08AA4F3D8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413" y="0"/>
              <a:ext cx="6094412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908484A-B774-49CD-96F4-0DC2C66F60C1}"/>
              </a:ext>
            </a:extLst>
          </p:cNvPr>
          <p:cNvSpPr/>
          <p:nvPr userDrawn="1"/>
        </p:nvSpPr>
        <p:spPr bwMode="auto">
          <a:xfrm>
            <a:off x="0" y="1968136"/>
            <a:ext cx="7440638" cy="3702247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8" tIns="143391" rIns="179238" bIns="1433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82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2" dirty="0" err="1">
              <a:solidFill>
                <a:srgbClr val="0070C0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5660" y="4518926"/>
            <a:ext cx="6886169" cy="1019980"/>
          </a:xfrm>
        </p:spPr>
        <p:txBody>
          <a:bodyPr anchor="b"/>
          <a:lstStyle>
            <a:lvl1pPr marL="0" indent="0">
              <a:buNone/>
              <a:defRPr sz="2352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9848" y="2084171"/>
            <a:ext cx="6902856" cy="2120726"/>
          </a:xfrm>
        </p:spPr>
        <p:txBody>
          <a:bodyPr anchor="b"/>
          <a:lstStyle>
            <a:lvl1pPr marL="0" indent="0">
              <a:buNone/>
              <a:defRPr lang="en-US" sz="440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marL="0" marR="0" lvl="0" indent="0" algn="l" defTabSz="91391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175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Presentation 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276CB-4993-44A9-8C73-DA2AF3182E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5" y="719789"/>
            <a:ext cx="3575048" cy="8655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A3E0FE-DDBA-4BCA-B97F-3D709284F7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1209" y="1456024"/>
            <a:ext cx="5041748" cy="48758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64A263-2C41-4994-BE66-0C965C9629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6087292"/>
            <a:ext cx="1918272" cy="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ecraf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70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427" y="2647338"/>
            <a:ext cx="5945147" cy="2168503"/>
          </a:xfrm>
        </p:spPr>
        <p:txBody>
          <a:bodyPr lIns="182880" tIns="0" rIns="91440" bIns="0" anchor="b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0" baseline="0" dirty="0">
                <a:ln w="3175">
                  <a:noFill/>
                </a:ln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69427" y="4925800"/>
            <a:ext cx="5945147" cy="1192713"/>
          </a:xfrm>
        </p:spPr>
        <p:txBody>
          <a:bodyPr lIns="182880" tIns="0" rIns="91440" bIns="0">
            <a:noAutofit/>
          </a:bodyPr>
          <a:lstStyle>
            <a:lvl1pPr marL="0" indent="0">
              <a:buNone/>
              <a:defRPr lang="en-US" sz="2400" kern="1200" spc="0" baseline="0" dirty="0" smtClean="0">
                <a:gradFill>
                  <a:gsLst>
                    <a:gs pos="76250">
                      <a:srgbClr val="FFFFFF"/>
                    </a:gs>
                    <a:gs pos="51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5" y="719789"/>
            <a:ext cx="3575048" cy="865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88447A-4690-43FB-AC69-9A18F5EF5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182" y="1806945"/>
            <a:ext cx="3890106" cy="4652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BFCD32-8290-44F3-899B-43F7CA01D1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65" y="6087292"/>
            <a:ext cx="1918272" cy="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49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5348" y="2435227"/>
            <a:ext cx="5487829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5347" y="3905251"/>
            <a:ext cx="5487829" cy="545755"/>
          </a:xfrm>
        </p:spPr>
        <p:txBody>
          <a:bodyPr anchor="t"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alpha val="99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93" y="2874096"/>
            <a:ext cx="4584012" cy="11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7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5348" y="2435227"/>
            <a:ext cx="5487829" cy="1470025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5347" y="3905251"/>
            <a:ext cx="5487829" cy="545755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lang="en-US" sz="2800" kern="1200" dirty="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93" y="2874096"/>
            <a:ext cx="4584012" cy="11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344" y="393192"/>
            <a:ext cx="11149439" cy="795528"/>
          </a:xfrm>
          <a:prstGeom prst="rect">
            <a:avLst/>
          </a:prstGeom>
        </p:spPr>
        <p:txBody>
          <a:bodyPr vert="horz" wrap="square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44" y="1290320"/>
            <a:ext cx="11149439" cy="4927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  <p:sldLayoutId id="2147483830" r:id="rId44"/>
    <p:sldLayoutId id="2147483831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-100" baseline="0">
          <a:solidFill>
            <a:schemeClr val="tx1">
              <a:alpha val="99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SzPct val="90000"/>
        <a:buFont typeface="Wingdings" pitchFamily="2" charset="2"/>
        <a:buNone/>
        <a:defRPr sz="3200" kern="1200">
          <a:solidFill>
            <a:schemeClr val="tx2">
              <a:alpha val="99000"/>
            </a:schemeClr>
          </a:solidFill>
          <a:latin typeface="+mn-lt"/>
          <a:ea typeface="+mn-ea"/>
          <a:cs typeface="+mn-cs"/>
        </a:defRPr>
      </a:lvl1pPr>
      <a:lvl2pPr marL="230187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 typeface="Wingdings" pitchFamily="2" charset="2"/>
        <a:buNone/>
        <a:defRPr sz="24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2pPr>
      <a:lvl3pPr marL="403225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 typeface="Wingdings" pitchFamily="2" charset="2"/>
        <a:buNone/>
        <a:defRPr sz="20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3pPr>
      <a:lvl4pPr marL="568325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 typeface="Wingdings" pitchFamily="2" charset="2"/>
        <a:buNone/>
        <a:defRPr sz="18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4pPr>
      <a:lvl5pPr marL="741362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 typeface="Wingdings" pitchFamily="2" charset="2"/>
        <a:buNone/>
        <a:defRPr sz="18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flickr.com/photos/jamesthephotographer/" TargetMode="Externa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D9883-81D4-4FAF-AE5B-C01293A23D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008" y="2084171"/>
            <a:ext cx="6902856" cy="2120726"/>
          </a:xfrm>
        </p:spPr>
        <p:txBody>
          <a:bodyPr/>
          <a:lstStyle/>
          <a:p>
            <a:r>
              <a:rPr lang="en-US" dirty="0"/>
              <a:t>Coding with Minecraft 9: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2096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4440240" y="3028126"/>
            <a:ext cx="7670480" cy="8017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339669" marR="0" indent="-339669" algn="l" defTabSz="9142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600" kern="1200" spc="-71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992" marR="0" indent="-233324" algn="l" defTabSz="9142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8380" marR="0" indent="-225387" algn="l" defTabSz="9142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798380" algn="l"/>
              </a:tabLst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30117" marR="0" indent="-231735" algn="l" defTabSz="9142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5504" marR="0" indent="-225387" algn="l" defTabSz="9142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1255504" algn="l"/>
              </a:tabLst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083" indent="-228553" algn="l" defTabSz="9142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85" indent="-228553" algn="l" defTabSz="9142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92" indent="-228553" algn="l" defTabSz="9142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97" indent="-228553" algn="l" defTabSz="9142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spc="0" dirty="0">
                <a:solidFill>
                  <a:schemeClr val="accent1">
                    <a:alpha val="99000"/>
                  </a:schemeClr>
                </a:solidFill>
                <a:latin typeface="+mn-lt"/>
              </a:rPr>
              <a:t>Explore and build on a maze generation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CFEC8-659C-4C91-8C70-551F8983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</a:t>
            </a:r>
            <a:br>
              <a:rPr lang="en-US" sz="4800" dirty="0"/>
            </a:br>
            <a:r>
              <a:rPr lang="en-US" sz="4800" dirty="0"/>
              <a:t>We’ll </a:t>
            </a:r>
            <a:br>
              <a:rPr lang="en-US" sz="4800" dirty="0"/>
            </a:br>
            <a:r>
              <a:rPr lang="en-US" sz="4800" dirty="0"/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10242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3813"/>
            <a:ext cx="5378548" cy="701731"/>
          </a:xfrm>
        </p:spPr>
        <p:txBody>
          <a:bodyPr/>
          <a:lstStyle/>
          <a:p>
            <a:r>
              <a:rPr lang="en-US" sz="4400" dirty="0"/>
              <a:t>Coding a maze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17698"/>
            <a:ext cx="5378548" cy="49385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Read an existing program and answer these questions:</a:t>
            </a:r>
          </a:p>
          <a:p>
            <a:pPr marL="0" indent="0">
              <a:buNone/>
            </a:pPr>
            <a:r>
              <a:rPr lang="en-US" dirty="0"/>
              <a:t>What does the fill block do?</a:t>
            </a:r>
          </a:p>
          <a:p>
            <a:pPr marL="0" indent="0">
              <a:buNone/>
            </a:pPr>
            <a:r>
              <a:rPr lang="en-US" dirty="0"/>
              <a:t>Why do we place a block of Air at ~0 ~0 ~0?</a:t>
            </a:r>
          </a:p>
          <a:p>
            <a:pPr marL="0" indent="0">
              <a:buNone/>
            </a:pPr>
            <a:r>
              <a:rPr lang="en-US" dirty="0"/>
              <a:t>Why do you think we set agent destroy obstacles to false?</a:t>
            </a:r>
          </a:p>
          <a:p>
            <a:pPr marL="0" indent="0">
              <a:buNone/>
            </a:pPr>
            <a:r>
              <a:rPr lang="en-US" dirty="0"/>
              <a:t>What is the difference between the two Teleport commands?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8EB82-6A02-4744-977D-AA1BF4F22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5" t="7755" r="2597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34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C9C093-B27F-4028-AF26-A679B94A36AC}"/>
              </a:ext>
            </a:extLst>
          </p:cNvPr>
          <p:cNvSpPr/>
          <p:nvPr/>
        </p:nvSpPr>
        <p:spPr>
          <a:xfrm>
            <a:off x="584200" y="1361440"/>
            <a:ext cx="10977880" cy="4889130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Shuffle the array: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Create an array of three directions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Randomize their order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each value in the array: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it's left,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turn left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it's right,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turn right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there's a wall in front of us (empty on the other side),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preserve the wall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there's no wall in front of us,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dig a path forward (recursively by calling the same function "dig" again)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Back up 2 spaces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Turn back to original direction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ECFDC86-55BC-4E99-8737-89CE9244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8" y="395340"/>
            <a:ext cx="5706178" cy="701731"/>
          </a:xfrm>
        </p:spPr>
        <p:txBody>
          <a:bodyPr/>
          <a:lstStyle/>
          <a:p>
            <a:r>
              <a:rPr lang="en-US" sz="4400" dirty="0"/>
              <a:t>Maze pseudocode</a:t>
            </a:r>
          </a:p>
        </p:txBody>
      </p:sp>
    </p:spTree>
    <p:extLst>
      <p:ext uri="{BB962C8B-B14F-4D97-AF65-F5344CB8AC3E}">
        <p14:creationId xmlns:p14="http://schemas.microsoft.com/office/powerpoint/2010/main" val="1701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9492" y="293368"/>
            <a:ext cx="11149439" cy="795528"/>
          </a:xfrm>
        </p:spPr>
        <p:txBody>
          <a:bodyPr/>
          <a:lstStyle/>
          <a:p>
            <a:r>
              <a:rPr lang="en-US" dirty="0"/>
              <a:t>Let’s discuss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2670360" y="1610833"/>
            <a:ext cx="7368363" cy="4356581"/>
          </a:xfrm>
          <a:solidFill>
            <a:srgbClr val="3D9CCC"/>
          </a:solidFill>
        </p:spPr>
        <p:txBody>
          <a:bodyPr vert="horz" lIns="1097280" tIns="640080" rIns="731520" bIns="4572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</a:rPr>
              <a:t>Describe what the fill block does.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</a:rPr>
              <a:t>Why do we Place a block of Air at ~0 ~0 ~</a:t>
            </a:r>
            <a:r>
              <a:rPr lang="en-US" sz="2400">
                <a:solidFill>
                  <a:schemeClr val="bg1"/>
                </a:solidFill>
              </a:rPr>
              <a:t>0?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</a:rPr>
              <a:t>Why do you think we set agent destroy obstacles to false?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</a:rPr>
              <a:t>What is the difference between the two Teleport commands?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8AB9E-C343-4B8E-9899-D104B48BB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4252" y="2220174"/>
            <a:ext cx="1870697" cy="39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0"/>
            <a:ext cx="12188825" cy="6858000"/>
            <a:chOff x="0" y="0"/>
            <a:chExt cx="12186744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3372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3372" y="0"/>
              <a:ext cx="6093372" cy="6858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638832-F8AC-4B29-9101-B3E2FE411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20" y="2599764"/>
            <a:ext cx="4347383" cy="4258235"/>
          </a:xfrm>
          <a:prstGeom prst="rect">
            <a:avLst/>
          </a:prstGeom>
        </p:spPr>
      </p:pic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88632" y="1669343"/>
            <a:ext cx="9487060" cy="1362075"/>
          </a:xfrm>
        </p:spPr>
        <p:txBody>
          <a:bodyPr/>
          <a:lstStyle/>
          <a:p>
            <a:r>
              <a:rPr lang="en-US" sz="2800" dirty="0"/>
              <a:t>Lesson B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3600" dirty="0"/>
            </a:br>
            <a:r>
              <a:rPr lang="en-US" sz="4800" dirty="0"/>
              <a:t>What we learned today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idx="1"/>
          </p:nvPr>
        </p:nvSpPr>
        <p:spPr>
          <a:xfrm>
            <a:off x="861158" y="3459599"/>
            <a:ext cx="6370842" cy="1500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Gotham Book" pitchFamily="50" charset="0"/>
              </a:rPr>
              <a:t>Explored a maze program and added more code to it</a:t>
            </a:r>
          </a:p>
        </p:txBody>
      </p:sp>
    </p:spTree>
    <p:extLst>
      <p:ext uri="{BB962C8B-B14F-4D97-AF65-F5344CB8AC3E}">
        <p14:creationId xmlns:p14="http://schemas.microsoft.com/office/powerpoint/2010/main" val="3361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9492" y="300829"/>
            <a:ext cx="11149439" cy="795528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587" y="1610833"/>
            <a:ext cx="12188826" cy="4356581"/>
          </a:xfrm>
          <a:solidFill>
            <a:schemeClr val="accent1"/>
          </a:solidFill>
        </p:spPr>
        <p:txBody>
          <a:bodyPr vert="horz" lIns="548640" tIns="822960" rIns="731520" bIns="4572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Code an intelligent agent to navigate a maze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7623EC-7D0D-417C-BEC0-4814AFC0E5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05229">
            <a:off x="7398577" y="2256428"/>
            <a:ext cx="4133019" cy="41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57DD9F-0697-421B-8E7A-C1DBEB0CB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383" y="2161595"/>
            <a:ext cx="3309661" cy="4206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80E676-D406-4765-8C84-B2ACD47F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56" y="1450670"/>
            <a:ext cx="7710241" cy="1237262"/>
          </a:xfrm>
        </p:spPr>
        <p:txBody>
          <a:bodyPr/>
          <a:lstStyle/>
          <a:p>
            <a:r>
              <a:rPr lang="en-US" sz="2800" cap="none" dirty="0">
                <a:solidFill>
                  <a:schemeClr val="tx1">
                    <a:alpha val="99000"/>
                  </a:schemeClr>
                </a:solidFill>
              </a:rPr>
              <a:t>Lesson</a:t>
            </a:r>
            <a:r>
              <a:rPr lang="en-US" sz="2800" dirty="0">
                <a:solidFill>
                  <a:schemeClr val="tx1">
                    <a:alpha val="99000"/>
                  </a:schemeClr>
                </a:solidFill>
              </a:rPr>
              <a:t> C :</a:t>
            </a:r>
            <a:br>
              <a:rPr lang="en-US" sz="2800" dirty="0">
                <a:solidFill>
                  <a:schemeClr val="tx1">
                    <a:alpha val="99000"/>
                  </a:schemeClr>
                </a:solidFill>
              </a:rPr>
            </a:br>
            <a:r>
              <a:rPr lang="en-US" sz="4800" cap="none" dirty="0">
                <a:solidFill>
                  <a:schemeClr val="tx1">
                    <a:alpha val="99000"/>
                  </a:schemeClr>
                </a:solidFill>
              </a:rPr>
              <a:t>Code an intelligent agent</a:t>
            </a:r>
            <a:endParaRPr lang="en-US" sz="6000" cap="none" dirty="0">
              <a:solidFill>
                <a:schemeClr val="tx1"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3011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4F900D-1028-46CC-B181-0B93BB79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</a:t>
            </a:r>
            <a:br>
              <a:rPr lang="en-US" sz="4800" dirty="0"/>
            </a:br>
            <a:r>
              <a:rPr lang="en-US" sz="4800" dirty="0"/>
              <a:t>we’ll </a:t>
            </a:r>
            <a:br>
              <a:rPr lang="en-US" sz="4800" dirty="0"/>
            </a:br>
            <a:r>
              <a:rPr lang="en-US" sz="4800" dirty="0"/>
              <a:t>learn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E3FDF-DA33-49CE-86E2-ACF7A4E22FCD}"/>
              </a:ext>
            </a:extLst>
          </p:cNvPr>
          <p:cNvSpPr/>
          <p:nvPr/>
        </p:nvSpPr>
        <p:spPr>
          <a:xfrm>
            <a:off x="5128010" y="2713419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accent4"/>
                </a:solidFill>
              </a:rPr>
              <a:t>Learn a maze-following algorithm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accent4"/>
                </a:solidFill>
              </a:rPr>
              <a:t>Teach the agent to intelligently navigate a maze</a:t>
            </a:r>
          </a:p>
        </p:txBody>
      </p:sp>
    </p:spTree>
    <p:extLst>
      <p:ext uri="{BB962C8B-B14F-4D97-AF65-F5344CB8AC3E}">
        <p14:creationId xmlns:p14="http://schemas.microsoft.com/office/powerpoint/2010/main" val="26281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AD15BA-2F0A-4C2D-BCD2-9C4A7E10A1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-1" b="-1"/>
          <a:stretch/>
        </p:blipFill>
        <p:spPr>
          <a:xfrm>
            <a:off x="6096000" y="1"/>
            <a:ext cx="6094414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7CB730C-24E9-4F5A-8F21-BFCE6266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000961"/>
            <a:ext cx="5377147" cy="66236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orque Bold" panose="020B0803030202050203" pitchFamily="34" charset="0"/>
              </a:rPr>
              <a:t>Coding an intelligent agent</a:t>
            </a:r>
            <a:endParaRPr lang="en-US" sz="4400" dirty="0">
              <a:solidFill>
                <a:schemeClr val="bg1"/>
              </a:solidFill>
              <a:latin typeface="Torque Bold" panose="020B080303020205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B2491E-2BFC-4106-A7DF-4A1DF82099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2" y="1726763"/>
            <a:ext cx="5377147" cy="1565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Gotham Book" pitchFamily="50" charset="0"/>
              </a:rPr>
              <a:t>Use a maze-following algorithm and conditionals to teach the agent to find it’s way through any maze</a:t>
            </a:r>
          </a:p>
        </p:txBody>
      </p:sp>
      <p:pic>
        <p:nvPicPr>
          <p:cNvPr id="7" name="Picture 6" descr="A close up of some grass&#10;&#10;Description generated with high confidence">
            <a:extLst>
              <a:ext uri="{FF2B5EF4-FFF2-40B4-BE49-F238E27FC236}">
                <a16:creationId xmlns:a16="http://schemas.microsoft.com/office/drawing/2014/main" id="{1B26FA39-F491-4CA4-BE7E-7292232D6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4" t="6718" r="29265" b="946"/>
          <a:stretch/>
        </p:blipFill>
        <p:spPr>
          <a:xfrm>
            <a:off x="6096000" y="-26083"/>
            <a:ext cx="6096000" cy="6884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D5A388-E312-4150-AF55-B43FFE264FC0}"/>
              </a:ext>
            </a:extLst>
          </p:cNvPr>
          <p:cNvSpPr/>
          <p:nvPr/>
        </p:nvSpPr>
        <p:spPr>
          <a:xfrm>
            <a:off x="363253" y="3200400"/>
            <a:ext cx="5377147" cy="193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long as you aren't standing on redstone: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there is no block to the left of you,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turn left and move forward.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Otherwise, if there is no block in front of you,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move forward.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Otherwise, if there is no block to the right of you,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turn right and move forward.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Otherwise,</a:t>
            </a:r>
          </a:p>
          <a:p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turn around and move forward.</a:t>
            </a:r>
          </a:p>
        </p:txBody>
      </p:sp>
    </p:spTree>
    <p:extLst>
      <p:ext uri="{BB962C8B-B14F-4D97-AF65-F5344CB8AC3E}">
        <p14:creationId xmlns:p14="http://schemas.microsoft.com/office/powerpoint/2010/main" val="1836204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9492" y="293368"/>
            <a:ext cx="11149439" cy="795528"/>
          </a:xfrm>
        </p:spPr>
        <p:txBody>
          <a:bodyPr/>
          <a:lstStyle/>
          <a:p>
            <a:r>
              <a:rPr lang="en-US" dirty="0"/>
              <a:t>Let’s discuss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2670360" y="1610833"/>
            <a:ext cx="7368363" cy="4356581"/>
          </a:xfrm>
          <a:solidFill>
            <a:srgbClr val="CA5AE0"/>
          </a:solidFill>
        </p:spPr>
        <p:txBody>
          <a:bodyPr vert="horz" lIns="1097280" tIns="640080" rIns="731520" bIns="4572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If you were in a maze in real-life, what’s a strategy to find your way out?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If your agent is in a maze in Minecraft, what are the key steps to find its way out?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8AB9E-C343-4B8E-9899-D104B48BB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4252" y="2220174"/>
            <a:ext cx="1870697" cy="39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A984-EA08-4D94-9CF0-AC4DF4FE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07" y="1924374"/>
            <a:ext cx="6907399" cy="136207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Torque Bold" panose="020B0803030202050203" pitchFamily="34" charset="0"/>
              </a:rPr>
              <a:t>Lesson A:  </a:t>
            </a:r>
            <a:br>
              <a:rPr lang="en-US" dirty="0">
                <a:solidFill>
                  <a:schemeClr val="bg1"/>
                </a:solidFill>
                <a:latin typeface="Torque Bold" panose="020B080303020205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Torque Bold" panose="020B0803030202050203" pitchFamily="34" charset="0"/>
              </a:rPr>
              <a:t>Introduction to </a:t>
            </a:r>
            <a:r>
              <a:rPr lang="en-US" dirty="0">
                <a:solidFill>
                  <a:schemeClr val="bg1"/>
                </a:solidFill>
                <a:latin typeface="Torque Bold" panose="020B0803030202050203" pitchFamily="34" charset="0"/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8372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2F1B10-08A4-4561-9798-F573FE56D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721" y="2423298"/>
            <a:ext cx="3309661" cy="42068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F86E63C-4DB8-4597-A76D-E19AE92A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68" y="1432328"/>
            <a:ext cx="9338204" cy="1625060"/>
          </a:xfrm>
        </p:spPr>
        <p:txBody>
          <a:bodyPr/>
          <a:lstStyle/>
          <a:p>
            <a:r>
              <a:rPr lang="en-US" sz="2800" cap="none" dirty="0"/>
              <a:t>Lesson</a:t>
            </a:r>
            <a:r>
              <a:rPr lang="en-US" sz="2800" dirty="0"/>
              <a:t> C </a:t>
            </a:r>
            <a:br>
              <a:rPr lang="en-US" sz="2800" dirty="0"/>
            </a:br>
            <a:br>
              <a:rPr lang="en-US" sz="2800" dirty="0"/>
            </a:br>
            <a:r>
              <a:rPr lang="en-US" sz="4800" cap="none" dirty="0"/>
              <a:t>What we learned today</a:t>
            </a:r>
            <a:endParaRPr lang="en-US" sz="6000" cap="non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B6A27C7-DA93-4B92-B334-CF7335D32C26}"/>
              </a:ext>
            </a:extLst>
          </p:cNvPr>
          <p:cNvSpPr txBox="1">
            <a:spLocks/>
          </p:cNvSpPr>
          <p:nvPr/>
        </p:nvSpPr>
        <p:spPr>
          <a:xfrm>
            <a:off x="805257" y="3664625"/>
            <a:ext cx="6967143" cy="15001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latin typeface="Gotham Book" pitchFamily="50" charset="0"/>
              </a:rPr>
              <a:t>An algorithm to find our way out of a maze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Gotham Book" pitchFamily="50" charset="0"/>
              </a:rPr>
              <a:t>How to code the algorithm so our agent could intelligently navigate any maze</a:t>
            </a:r>
          </a:p>
        </p:txBody>
      </p:sp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9492" y="300828"/>
            <a:ext cx="11149439" cy="795528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587" y="1610833"/>
            <a:ext cx="12188826" cy="3820704"/>
          </a:xfrm>
          <a:solidFill>
            <a:srgbClr val="CA5AE0"/>
          </a:solidFill>
        </p:spPr>
        <p:txBody>
          <a:bodyPr vert="horz" lIns="548640" tIns="822960" rIns="731520" bIns="45720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otham Book" pitchFamily="50" charset="0"/>
              </a:rPr>
              <a:t>Code a tree hunting agent</a:t>
            </a:r>
          </a:p>
          <a:p>
            <a:r>
              <a:rPr lang="en-US" sz="2800" dirty="0">
                <a:solidFill>
                  <a:schemeClr val="bg1"/>
                </a:solidFill>
                <a:latin typeface="Gotham Book" pitchFamily="50" charset="0"/>
              </a:rPr>
              <a:t>Take a short quiz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8C374-E091-41F3-9F02-3878D9139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21906" y="2489854"/>
            <a:ext cx="2956739" cy="39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731F8F-A226-4736-9239-499BC2D4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19" y="1438847"/>
            <a:ext cx="9466333" cy="1237262"/>
          </a:xfrm>
        </p:spPr>
        <p:txBody>
          <a:bodyPr/>
          <a:lstStyle/>
          <a:p>
            <a:r>
              <a:rPr lang="en-US" sz="2800" cap="none" dirty="0"/>
              <a:t>Lesson</a:t>
            </a:r>
            <a:r>
              <a:rPr lang="en-US" sz="2800" dirty="0"/>
              <a:t> D :</a:t>
            </a:r>
            <a:br>
              <a:rPr lang="en-US" sz="2800" dirty="0"/>
            </a:br>
            <a:r>
              <a:rPr lang="en-US" cap="none" dirty="0">
                <a:latin typeface="Torque Bold" panose="020B0803030202050203" pitchFamily="34" charset="0"/>
              </a:rPr>
              <a:t>Code a tree hunting agent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2C0B6C3-3557-4C5C-A565-29725E929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160" y="2676109"/>
            <a:ext cx="3792986" cy="36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088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9B8D95-0D02-460E-8DC7-5F66D927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</a:t>
            </a:r>
            <a:br>
              <a:rPr lang="en-US" sz="4800" dirty="0"/>
            </a:br>
            <a:r>
              <a:rPr lang="en-US" sz="4800" dirty="0"/>
              <a:t>we’ll </a:t>
            </a:r>
            <a:br>
              <a:rPr lang="en-US" sz="4800" dirty="0"/>
            </a:br>
            <a:r>
              <a:rPr lang="en-US" sz="4800" dirty="0"/>
              <a:t>learn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AB44A-E711-4633-974D-622310088494}"/>
              </a:ext>
            </a:extLst>
          </p:cNvPr>
          <p:cNvSpPr/>
          <p:nvPr/>
        </p:nvSpPr>
        <p:spPr>
          <a:xfrm>
            <a:off x="4724400" y="2859613"/>
            <a:ext cx="69844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accent3"/>
                </a:solidFill>
              </a:rPr>
              <a:t>Code our agent to find and chop down trees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accent3"/>
                </a:solidFill>
              </a:rPr>
              <a:t>Check our learning progress with a quiz</a:t>
            </a:r>
          </a:p>
        </p:txBody>
      </p:sp>
    </p:spTree>
    <p:extLst>
      <p:ext uri="{BB962C8B-B14F-4D97-AF65-F5344CB8AC3E}">
        <p14:creationId xmlns:p14="http://schemas.microsoft.com/office/powerpoint/2010/main" val="13976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9874-A28E-49F1-8C07-5DD51CC4F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015" y="2084310"/>
            <a:ext cx="5378548" cy="27692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will the agent approach the task?</a:t>
            </a:r>
          </a:p>
          <a:p>
            <a:pPr marL="0" indent="0">
              <a:buNone/>
            </a:pPr>
            <a:r>
              <a:rPr lang="en-US" dirty="0"/>
              <a:t>What about changing elevation and terrain?</a:t>
            </a:r>
          </a:p>
          <a:p>
            <a:pPr marL="0" indent="0">
              <a:buNone/>
            </a:pPr>
            <a:r>
              <a:rPr lang="en-US" dirty="0"/>
              <a:t>How will it chop down the trees? (no problem!)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7D9643-47C8-4E40-B473-57E4ED0AEFFF}"/>
              </a:ext>
            </a:extLst>
          </p:cNvPr>
          <p:cNvSpPr txBox="1">
            <a:spLocks/>
          </p:cNvSpPr>
          <p:nvPr/>
        </p:nvSpPr>
        <p:spPr>
          <a:xfrm>
            <a:off x="448487" y="405376"/>
            <a:ext cx="5378548" cy="1311128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16" kern="1200" cap="all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Torque Bold" panose="020B0803030202050203" pitchFamily="34" charset="0"/>
              </a:rPr>
              <a:t>Coding a tree hunting agent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D64238-8DED-4F87-A1AD-73BB177B5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9"/>
          <a:stretch/>
        </p:blipFill>
        <p:spPr>
          <a:xfrm rot="5400000">
            <a:off x="5714999" y="381000"/>
            <a:ext cx="6857999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9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FCFB708-2177-4D4F-935E-333FF53E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93" y="1452190"/>
            <a:ext cx="9338204" cy="1625060"/>
          </a:xfrm>
        </p:spPr>
        <p:txBody>
          <a:bodyPr/>
          <a:lstStyle/>
          <a:p>
            <a:r>
              <a:rPr lang="en-US" sz="2800" cap="none" dirty="0"/>
              <a:t>Lesson</a:t>
            </a:r>
            <a:r>
              <a:rPr lang="en-US" sz="2800" dirty="0"/>
              <a:t> D </a:t>
            </a:r>
            <a:br>
              <a:rPr lang="en-US" sz="2800" dirty="0"/>
            </a:br>
            <a:br>
              <a:rPr lang="en-US" sz="2800" dirty="0"/>
            </a:br>
            <a:r>
              <a:rPr lang="en-US" sz="4800" cap="none" dirty="0">
                <a:latin typeface="Torque Bold" panose="020B0803030202050203" pitchFamily="34" charset="0"/>
              </a:rPr>
              <a:t>What we learned today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4F418D5-1E0D-4677-8B29-DB8AC5A50315}"/>
              </a:ext>
            </a:extLst>
          </p:cNvPr>
          <p:cNvSpPr txBox="1">
            <a:spLocks/>
          </p:cNvSpPr>
          <p:nvPr/>
        </p:nvSpPr>
        <p:spPr>
          <a:xfrm>
            <a:off x="806846" y="3675251"/>
            <a:ext cx="7003155" cy="150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3200" kern="1200">
                <a:solidFill>
                  <a:schemeClr val="tx2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7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Gotham Book" pitchFamily="50" charset="0"/>
              </a:rPr>
              <a:t>Coded an intelligent, tree-chopping agent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Gotham Book" pitchFamily="50" charset="0"/>
              </a:rPr>
              <a:t>Took a quiz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2A4EF2E-C1D2-478E-B221-9CA4442B7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160" y="2676109"/>
            <a:ext cx="3792986" cy="36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9492" y="300828"/>
            <a:ext cx="11149439" cy="795528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587" y="1610833"/>
            <a:ext cx="12188826" cy="4356581"/>
          </a:xfrm>
          <a:solidFill>
            <a:schemeClr val="accent3"/>
          </a:solidFill>
        </p:spPr>
        <p:txBody>
          <a:bodyPr vert="horz" lIns="548640" tIns="822960" rIns="731520" bIns="45720" rtlCol="0">
            <a:no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</a:rPr>
              <a:t>Your independent project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Think about other tasks an intelligent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agent could do for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45870-871C-4237-9E97-992D8FDDF3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51420">
            <a:off x="7398577" y="2256428"/>
            <a:ext cx="4133019" cy="41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A984-EA08-4D94-9CF0-AC4DF4FE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06" y="1933611"/>
            <a:ext cx="6907399" cy="136207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Torque Bold" panose="020B0803030202050203" pitchFamily="34" charset="0"/>
              </a:rPr>
              <a:t>Lesson E:  </a:t>
            </a:r>
            <a:br>
              <a:rPr lang="en-US" dirty="0">
                <a:solidFill>
                  <a:schemeClr val="bg1"/>
                </a:solidFill>
                <a:latin typeface="Torque Bold" panose="020B080303020205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Torque Bold" panose="020B0803030202050203" pitchFamily="34" charset="0"/>
              </a:rPr>
              <a:t>Get creative with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6864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6D92FC-1DD4-4055-AFEA-588775BE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</a:t>
            </a:r>
            <a:br>
              <a:rPr lang="en-US" sz="4800" dirty="0"/>
            </a:br>
            <a:r>
              <a:rPr lang="en-US" sz="4800" dirty="0"/>
              <a:t>we’ll </a:t>
            </a:r>
            <a:br>
              <a:rPr lang="en-US" sz="4800" dirty="0"/>
            </a:br>
            <a:r>
              <a:rPr lang="en-US" sz="4800" dirty="0"/>
              <a:t>learn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30EEA0-F31C-4253-97DF-1793C9F7D6A5}"/>
              </a:ext>
            </a:extLst>
          </p:cNvPr>
          <p:cNvSpPr txBox="1">
            <a:spLocks/>
          </p:cNvSpPr>
          <p:nvPr/>
        </p:nvSpPr>
        <p:spPr>
          <a:xfrm>
            <a:off x="5051726" y="2703340"/>
            <a:ext cx="6693234" cy="1451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3200" kern="1200">
                <a:solidFill>
                  <a:schemeClr val="tx2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7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2400"/>
              </a:spcAft>
            </a:pPr>
            <a:r>
              <a:rPr lang="en-US" sz="2400" dirty="0">
                <a:solidFill>
                  <a:srgbClr val="3FBF73"/>
                </a:solidFill>
              </a:rPr>
              <a:t>Code a project to teach the agent or builder to intelligently adapt to Minecraft</a:t>
            </a:r>
          </a:p>
        </p:txBody>
      </p:sp>
    </p:spTree>
    <p:extLst>
      <p:ext uri="{BB962C8B-B14F-4D97-AF65-F5344CB8AC3E}">
        <p14:creationId xmlns:p14="http://schemas.microsoft.com/office/powerpoint/2010/main" val="25786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B09055-1754-4528-9AFA-325512895FD4}"/>
              </a:ext>
            </a:extLst>
          </p:cNvPr>
          <p:cNvSpPr txBox="1">
            <a:spLocks/>
          </p:cNvSpPr>
          <p:nvPr/>
        </p:nvSpPr>
        <p:spPr>
          <a:xfrm>
            <a:off x="439085" y="2796669"/>
            <a:ext cx="5377147" cy="1584043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>
            <a:lvl1pPr marL="281539" indent="-281539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itchFamily="34" charset="0"/>
              <a:buChar char="•"/>
              <a:defRPr sz="23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0446" indent="-2284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465" indent="-16502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3178" indent="-177714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197" indent="-16502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otham Book" pitchFamily="50" charset="0"/>
              </a:rPr>
              <a:t>Work with a partner </a:t>
            </a:r>
          </a:p>
          <a:p>
            <a:pPr marL="0" indent="0">
              <a:buNone/>
            </a:pPr>
            <a:r>
              <a:rPr lang="en-US" sz="2400" dirty="0">
                <a:latin typeface="Gotham Book" pitchFamily="50" charset="0"/>
              </a:rPr>
              <a:t>Automate a task in Minecraft</a:t>
            </a:r>
          </a:p>
          <a:p>
            <a:pPr marL="0" indent="0">
              <a:buNone/>
            </a:pPr>
            <a:r>
              <a:rPr lang="en-US" sz="2400" dirty="0">
                <a:latin typeface="Gotham Book" pitchFamily="50" charset="0"/>
              </a:rPr>
              <a:t>Code the agent or builder to intelligently adapt to the Minecraft environment</a:t>
            </a: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63C40DF9-5379-4643-B7AF-5A2FBB74D167}"/>
              </a:ext>
            </a:extLst>
          </p:cNvPr>
          <p:cNvSpPr txBox="1">
            <a:spLocks/>
          </p:cNvSpPr>
          <p:nvPr/>
        </p:nvSpPr>
        <p:spPr>
          <a:xfrm>
            <a:off x="437684" y="390183"/>
            <a:ext cx="5378548" cy="1920526"/>
          </a:xfrm>
          <a:prstGeom prst="rect">
            <a:avLst/>
          </a:prstGeom>
        </p:spPr>
        <p:txBody>
          <a:bodyPr vert="horz" wrap="square" lIns="0" tIns="45720" rIns="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16" kern="1200" cap="all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400" dirty="0">
                <a:latin typeface="Torque Bold" panose="020B0803030202050203" pitchFamily="34" charset="0"/>
              </a:rPr>
              <a:t>Paired independent project</a:t>
            </a:r>
            <a:endParaRPr kumimoji="0" lang="en-US" sz="4400" b="0" i="0" u="none" strike="noStrike" kern="1200" cap="all" spc="-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orque Bold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E0C58-4274-4D4E-8C56-9C5CC157F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650576"/>
            <a:ext cx="2800958" cy="53692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B8A393-AFAF-4E45-B81D-76B40AA8C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452" y="-4390178"/>
            <a:ext cx="3026355" cy="34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90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723E-17 1.48148E-6 L 0.04049 1.015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50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68 -0.07361 L -0.28984 -0.0196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6D92FC-1DD4-4055-AFEA-588775BE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</a:t>
            </a:r>
            <a:br>
              <a:rPr lang="en-US" sz="4800" dirty="0"/>
            </a:br>
            <a:r>
              <a:rPr lang="en-US" sz="4800" dirty="0"/>
              <a:t>we’ll </a:t>
            </a:r>
            <a:br>
              <a:rPr lang="en-US" sz="4800" dirty="0"/>
            </a:br>
            <a:r>
              <a:rPr lang="en-US" sz="4800" dirty="0"/>
              <a:t>learn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630EEA0-F31C-4253-97DF-1793C9F7D6A5}"/>
              </a:ext>
            </a:extLst>
          </p:cNvPr>
          <p:cNvSpPr txBox="1">
            <a:spLocks/>
          </p:cNvSpPr>
          <p:nvPr/>
        </p:nvSpPr>
        <p:spPr>
          <a:xfrm>
            <a:off x="4939966" y="1977680"/>
            <a:ext cx="6693234" cy="29026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itchFamily="2" charset="2"/>
              <a:buNone/>
              <a:defRPr sz="3200" kern="1200">
                <a:solidFill>
                  <a:schemeClr val="tx2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7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4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32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8325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41362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tx2"/>
                </a:solidFill>
              </a:rPr>
              <a:t>What artificial intelligence (AI) is and its value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tx2"/>
                </a:solidFill>
              </a:rPr>
              <a:t>The criteria to classify computers as intelligent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tx2"/>
                </a:solidFill>
              </a:rPr>
              <a:t>To create intelligent rules for a game</a:t>
            </a:r>
          </a:p>
        </p:txBody>
      </p:sp>
    </p:spTree>
    <p:extLst>
      <p:ext uri="{BB962C8B-B14F-4D97-AF65-F5344CB8AC3E}">
        <p14:creationId xmlns:p14="http://schemas.microsoft.com/office/powerpoint/2010/main" val="3854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63CC70-18BE-4B5C-9859-C30CB3807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-1" b="-1"/>
          <a:stretch/>
        </p:blipFill>
        <p:spPr>
          <a:xfrm>
            <a:off x="6097586" y="0"/>
            <a:ext cx="609441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9874-A28E-49F1-8C07-5DD51CC4F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085" y="1699389"/>
            <a:ext cx="5377147" cy="44067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Finding temples</a:t>
            </a:r>
          </a:p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Finding villages</a:t>
            </a:r>
          </a:p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Finding dungeons</a:t>
            </a:r>
          </a:p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Harvesting mature wheat</a:t>
            </a:r>
          </a:p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Harvesting tall sugar canes</a:t>
            </a:r>
          </a:p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Finding the way out of a cave</a:t>
            </a:r>
          </a:p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Building a road but navigating the landscape</a:t>
            </a:r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729CFCE-1A20-4D71-B548-5330B9322359}"/>
              </a:ext>
            </a:extLst>
          </p:cNvPr>
          <p:cNvSpPr txBox="1">
            <a:spLocks/>
          </p:cNvSpPr>
          <p:nvPr/>
        </p:nvSpPr>
        <p:spPr>
          <a:xfrm>
            <a:off x="437684" y="400343"/>
            <a:ext cx="5378548" cy="701731"/>
          </a:xfrm>
          <a:prstGeom prst="rect">
            <a:avLst/>
          </a:prstGeom>
        </p:spPr>
        <p:txBody>
          <a:bodyPr vert="horz" wrap="square" lIns="0" tIns="45720" rIns="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16" kern="1200" cap="all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400" dirty="0">
                <a:latin typeface="Torque Bold" panose="020B0803030202050203" pitchFamily="34" charset="0"/>
              </a:rPr>
              <a:t>Ideas to consider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367D697-C401-4D3B-B41C-0BF966D3F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2333" y="1180988"/>
            <a:ext cx="5041748" cy="48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1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C22F5-C161-4236-855D-427DEE5D57AA}"/>
              </a:ext>
            </a:extLst>
          </p:cNvPr>
          <p:cNvSpPr/>
          <p:nvPr/>
        </p:nvSpPr>
        <p:spPr>
          <a:xfrm>
            <a:off x="362350" y="2224454"/>
            <a:ext cx="11600872" cy="3971193"/>
          </a:xfrm>
          <a:prstGeom prst="rect">
            <a:avLst/>
          </a:prstGeom>
          <a:solidFill>
            <a:srgbClr val="DCDCDC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Create a variable for steps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Create a variable for turns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Teleport the Builder to my position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Ascend to 20 blocks above my position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a test for moss stone in an area between 20 and 15 blocks below the Builder is negative: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Change the number of steps by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the number of steps is greater than the search area: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Alternate turning right or left based on the value of turns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Reset steps to zero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Flip the value of turns (i.e., if it’s true, make it false, and vice versa.)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Move forward to search a new area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 you have found moss stone,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report your current position since moss stone above ground level is the likely spot of a jungle temple.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itle 16">
            <a:extLst>
              <a:ext uri="{FF2B5EF4-FFF2-40B4-BE49-F238E27FC236}">
                <a16:creationId xmlns:a16="http://schemas.microsoft.com/office/drawing/2014/main" id="{EB6505FC-542F-488E-BA39-38F058C1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25" y="403835"/>
            <a:ext cx="8960316" cy="1311128"/>
          </a:xfrm>
        </p:spPr>
        <p:txBody>
          <a:bodyPr/>
          <a:lstStyle/>
          <a:p>
            <a:r>
              <a:rPr lang="en-US" sz="4400" dirty="0">
                <a:latin typeface="Torque Bold" panose="020B0803030202050203" pitchFamily="34" charset="0"/>
              </a:rPr>
              <a:t>Example pseudocode </a:t>
            </a:r>
            <a:br>
              <a:rPr lang="en-US" sz="4400" dirty="0">
                <a:latin typeface="Torque Bold" panose="020B0803030202050203" pitchFamily="34" charset="0"/>
              </a:rPr>
            </a:br>
            <a:r>
              <a:rPr lang="en-US" sz="4400" dirty="0">
                <a:latin typeface="Torque Bold" panose="020B0803030202050203" pitchFamily="34" charset="0"/>
              </a:rPr>
              <a:t>for finding jungle temples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91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D6B1E-5337-4864-900F-F76CAE9C7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6096000" y="1"/>
            <a:ext cx="609441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308F3-9B9A-4234-B43B-156E3BAE46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822" y="850445"/>
            <a:ext cx="4903523" cy="51571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8978B6-6FC2-4AB2-A84C-1A384A6E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03083"/>
            <a:ext cx="5377147" cy="1311128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Torque Bold" panose="020B0803030202050203" pitchFamily="34" charset="0"/>
              </a:rPr>
              <a:t>Minecraft Diary entry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9B52B2-CD68-4561-9EC7-292579E47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606" y="1714211"/>
            <a:ext cx="5469674" cy="1861920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Gotham Book" pitchFamily="50" charset="0"/>
              </a:rPr>
              <a:t>What Minecraft problem did you decide to solve? What does your program do?</a:t>
            </a:r>
          </a:p>
          <a:p>
            <a:pPr lvl="0"/>
            <a:r>
              <a:rPr lang="en-US" sz="2000" dirty="0">
                <a:latin typeface="Gotham Book" pitchFamily="50" charset="0"/>
              </a:rPr>
              <a:t>Describe how your AI figures out how to perform the task or solve the problem</a:t>
            </a:r>
          </a:p>
          <a:p>
            <a:pPr lvl="0"/>
            <a:r>
              <a:rPr lang="en-US" sz="2000" dirty="0">
                <a:latin typeface="Gotham Book" pitchFamily="50" charset="0"/>
              </a:rPr>
              <a:t>Discuss one (or more) ways that working with a partner was different from just doing the project by yourself.</a:t>
            </a:r>
          </a:p>
          <a:p>
            <a:pPr lvl="0"/>
            <a:r>
              <a:rPr lang="en-US" sz="2000" dirty="0">
                <a:latin typeface="Gotham Book" pitchFamily="50" charset="0"/>
              </a:rPr>
              <a:t>Describe one point where you got stuck. Then discuss how you figured it out.</a:t>
            </a:r>
          </a:p>
          <a:p>
            <a:pPr lvl="0"/>
            <a:r>
              <a:rPr lang="en-US" sz="2000" dirty="0">
                <a:latin typeface="Gotham Book" pitchFamily="50" charset="0"/>
              </a:rPr>
              <a:t>Share your project to the web and include the URL.</a:t>
            </a:r>
          </a:p>
          <a:p>
            <a:endParaRPr lang="en-US" sz="2000" dirty="0">
              <a:latin typeface="Gotham Book" pitchFamily="50" charset="0"/>
            </a:endParaRPr>
          </a:p>
          <a:p>
            <a:endParaRPr lang="en-US" sz="2000" dirty="0"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502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599047-8F94-40E6-8999-C714A45B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1" y="1653981"/>
            <a:ext cx="7003155" cy="1362075"/>
          </a:xfrm>
        </p:spPr>
        <p:txBody>
          <a:bodyPr/>
          <a:lstStyle/>
          <a:p>
            <a:r>
              <a:rPr lang="en-US" sz="2800" dirty="0"/>
              <a:t>Lesson E</a:t>
            </a:r>
            <a:br>
              <a:rPr lang="en-US" sz="2800" dirty="0"/>
            </a:br>
            <a:br>
              <a:rPr lang="en-US" sz="2800" dirty="0"/>
            </a:br>
            <a:r>
              <a:rPr lang="en-US" sz="4800" dirty="0"/>
              <a:t>What we learned today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48E031-3704-4492-9CEE-663DB5C8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948" y="3346486"/>
            <a:ext cx="5890012" cy="150018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Gotham Book" pitchFamily="50" charset="0"/>
              </a:rPr>
              <a:t>Coded your agent to intelligently do a task in Minecraft</a:t>
            </a:r>
          </a:p>
        </p:txBody>
      </p:sp>
    </p:spTree>
    <p:extLst>
      <p:ext uri="{BB962C8B-B14F-4D97-AF65-F5344CB8AC3E}">
        <p14:creationId xmlns:p14="http://schemas.microsoft.com/office/powerpoint/2010/main" val="21527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8983" y="300832"/>
            <a:ext cx="11149439" cy="795528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587" y="1610833"/>
            <a:ext cx="12188826" cy="4356581"/>
          </a:xfrm>
          <a:solidFill>
            <a:schemeClr val="tx2"/>
          </a:solidFill>
        </p:spPr>
        <p:txBody>
          <a:bodyPr vert="horz" lIns="548640" tIns="822960" rIns="731520" bIns="45720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Gotham Book" pitchFamily="50" charset="0"/>
              </a:rPr>
              <a:t>Review everything you’ve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Gotham Book" pitchFamily="50" charset="0"/>
              </a:rPr>
              <a:t>learned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latin typeface="Gotham Book" pitchFamily="50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otham Book" pitchFamily="50" charset="0"/>
              </a:rPr>
              <a:t>Start your final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A542B-1C3E-46D0-B1D7-84971E501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25972" r="2862"/>
          <a:stretch/>
        </p:blipFill>
        <p:spPr>
          <a:xfrm>
            <a:off x="5564623" y="2204720"/>
            <a:ext cx="6187440" cy="41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63CC70-18BE-4B5C-9859-C30CB3807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-1" b="-1"/>
          <a:stretch/>
        </p:blipFill>
        <p:spPr>
          <a:xfrm>
            <a:off x="6096000" y="1"/>
            <a:ext cx="609441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9874-A28E-49F1-8C07-5DD51CC4F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085" y="2126109"/>
            <a:ext cx="5377147" cy="1584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Gotham Book" pitchFamily="50" charset="0"/>
              </a:rPr>
              <a:t>Intelligence demonstrated by machines</a:t>
            </a: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A6FCD655-A2E5-46B6-AE34-4651E9F9BC61}"/>
              </a:ext>
            </a:extLst>
          </p:cNvPr>
          <p:cNvSpPr txBox="1">
            <a:spLocks/>
          </p:cNvSpPr>
          <p:nvPr/>
        </p:nvSpPr>
        <p:spPr>
          <a:xfrm>
            <a:off x="456156" y="392027"/>
            <a:ext cx="5378548" cy="1311128"/>
          </a:xfrm>
          <a:prstGeom prst="rect">
            <a:avLst/>
          </a:prstGeom>
        </p:spPr>
        <p:txBody>
          <a:bodyPr vert="horz" wrap="square" lIns="0" tIns="45720" rIns="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16" kern="1200" cap="all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Torque Bold" panose="020B0803030202050203" pitchFamily="34" charset="0"/>
              </a:rPr>
              <a:t>What is artificial intelligence?</a:t>
            </a:r>
            <a:endParaRPr lang="en-US" sz="4400" dirty="0"/>
          </a:p>
        </p:txBody>
      </p:sp>
      <p:pic>
        <p:nvPicPr>
          <p:cNvPr id="9" name="Picture 8" descr="A picture containing indoor, computer&#10;&#10;Description generated with very high confidence">
            <a:extLst>
              <a:ext uri="{FF2B5EF4-FFF2-40B4-BE49-F238E27FC236}">
                <a16:creationId xmlns:a16="http://schemas.microsoft.com/office/drawing/2014/main" id="{9D3F5B0D-D66A-4E0C-9525-0170874D61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4755"/>
          <a:stretch/>
        </p:blipFill>
        <p:spPr>
          <a:xfrm>
            <a:off x="7439109" y="550128"/>
            <a:ext cx="3408195" cy="575774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7623EC-7D0D-417C-BEC0-4814AFC0E5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6936" y="1010647"/>
            <a:ext cx="4772539" cy="483670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BE8257-A1C7-4102-90C3-D4B37239C3EE}"/>
              </a:ext>
            </a:extLst>
          </p:cNvPr>
          <p:cNvSpPr txBox="1">
            <a:spLocks/>
          </p:cNvSpPr>
          <p:nvPr/>
        </p:nvSpPr>
        <p:spPr>
          <a:xfrm>
            <a:off x="437684" y="3257188"/>
            <a:ext cx="5377147" cy="131112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81539" indent="-281539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90000"/>
              <a:buFont typeface="Arial" pitchFamily="34" charset="0"/>
              <a:buChar char="•"/>
              <a:defRPr sz="239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0446" indent="-228488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465" indent="-16502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3178" indent="-177714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28197" indent="-16502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90000"/>
              <a:buFont typeface="Wingdings" pitchFamily="2" charset="2"/>
              <a:buNone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latin typeface="Gotham Book" pitchFamily="50" charset="0"/>
              </a:rPr>
              <a:t>Example: IBM Deep Blue, the first intelligent computer to beat a human at chess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E39AF-A8BB-43BB-82DF-4623EE33E011}"/>
              </a:ext>
            </a:extLst>
          </p:cNvPr>
          <p:cNvSpPr/>
          <p:nvPr/>
        </p:nvSpPr>
        <p:spPr>
          <a:xfrm>
            <a:off x="6309360" y="6403796"/>
            <a:ext cx="576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otham Book" pitchFamily="50" charset="0"/>
              </a:rPr>
              <a:t>Photo source: Jim Gardner at </a:t>
            </a:r>
            <a:r>
              <a:rPr lang="en-US" sz="1200" dirty="0">
                <a:solidFill>
                  <a:schemeClr val="bg1"/>
                </a:solidFill>
                <a:latin typeface="Gotham Book" pitchFamily="50" charset="0"/>
                <a:hlinkClick r:id="rId5"/>
              </a:rPr>
              <a:t>flickr.com/photos/</a:t>
            </a:r>
            <a:r>
              <a:rPr lang="en-US" sz="1200" dirty="0" err="1">
                <a:solidFill>
                  <a:schemeClr val="bg1"/>
                </a:solidFill>
                <a:latin typeface="Gotham Book" pitchFamily="50" charset="0"/>
                <a:hlinkClick r:id="rId5"/>
              </a:rPr>
              <a:t>jamesthephotographer</a:t>
            </a:r>
            <a:r>
              <a:rPr lang="en-US" sz="1200" dirty="0">
                <a:solidFill>
                  <a:schemeClr val="bg1"/>
                </a:solidFill>
                <a:latin typeface="Gotham Book" pitchFamily="50" charset="0"/>
                <a:hlinkClick r:id="rId5"/>
              </a:rPr>
              <a:t>/</a:t>
            </a:r>
            <a:r>
              <a:rPr lang="en-US" sz="1200" dirty="0">
                <a:solidFill>
                  <a:schemeClr val="bg1"/>
                </a:solidFill>
                <a:latin typeface="Gotham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94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6">
            <a:extLst>
              <a:ext uri="{FF2B5EF4-FFF2-40B4-BE49-F238E27FC236}">
                <a16:creationId xmlns:a16="http://schemas.microsoft.com/office/drawing/2014/main" id="{8F3C40C5-47A6-4ED7-B60E-9B99B0BF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84" y="393676"/>
            <a:ext cx="5378548" cy="1311128"/>
          </a:xfrm>
        </p:spPr>
        <p:txBody>
          <a:bodyPr/>
          <a:lstStyle/>
          <a:p>
            <a:r>
              <a:rPr lang="en-US" sz="4400" dirty="0"/>
              <a:t>Let’s play a game: Paper ai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7684" y="2010158"/>
            <a:ext cx="5378548" cy="2616101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alpha val="99000"/>
                  </a:schemeClr>
                </a:solidFill>
              </a:rPr>
              <a:t>Play tic-tac-toe</a:t>
            </a:r>
          </a:p>
          <a:p>
            <a:pPr marL="228600" indent="-228600"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alpha val="99000"/>
                  </a:schemeClr>
                </a:solidFill>
              </a:rPr>
              <a:t>Create intelligent rules</a:t>
            </a:r>
          </a:p>
          <a:p>
            <a:pPr marL="228600" indent="-228600">
              <a:spcAft>
                <a:spcPts val="1200"/>
              </a:spcAft>
            </a:pPr>
            <a:r>
              <a:rPr lang="en-US" sz="2800" dirty="0">
                <a:solidFill>
                  <a:schemeClr val="bg1">
                    <a:alpha val="99000"/>
                  </a:schemeClr>
                </a:solidFill>
              </a:rPr>
              <a:t>Test the rules</a:t>
            </a:r>
          </a:p>
          <a:p>
            <a:pPr marL="228600" indent="-2286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alpha val="99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D6C175-F2E8-422C-A7D2-040059A7A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-1" b="-1"/>
          <a:stretch/>
        </p:blipFill>
        <p:spPr>
          <a:xfrm>
            <a:off x="6096000" y="1"/>
            <a:ext cx="6094414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678C66F-88A3-4188-BD35-81931CC93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2333" y="1180988"/>
            <a:ext cx="5041748" cy="48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99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38728" y="310065"/>
            <a:ext cx="11149439" cy="795528"/>
          </a:xfrm>
        </p:spPr>
        <p:txBody>
          <a:bodyPr/>
          <a:lstStyle/>
          <a:p>
            <a:r>
              <a:rPr lang="en-US" dirty="0"/>
              <a:t>Let’s discuss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2946806" y="1544320"/>
            <a:ext cx="7315200" cy="4673600"/>
          </a:xfrm>
          <a:solidFill>
            <a:schemeClr val="tx2"/>
          </a:solidFill>
        </p:spPr>
        <p:txBody>
          <a:bodyPr vert="horz" lIns="1097280" tIns="640080" rIns="731520" bIns="4572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What is artificial intelligence?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What’s one reason to classify a computer as intelligent?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</a:rPr>
              <a:t>If a computer is intelligent, does that mean it has consciousness, self-awareness, or feelings?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01CDF-CA63-4E61-B98F-EAB50A47D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57" y="2573079"/>
            <a:ext cx="2407040" cy="33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599047-8F94-40E6-8999-C714A45B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5" y="1653981"/>
            <a:ext cx="7003155" cy="1362075"/>
          </a:xfrm>
        </p:spPr>
        <p:txBody>
          <a:bodyPr/>
          <a:lstStyle/>
          <a:p>
            <a:r>
              <a:rPr lang="en-US" sz="2800" dirty="0"/>
              <a:t>LESSON A </a:t>
            </a:r>
            <a:br>
              <a:rPr lang="en-US" sz="2800" dirty="0"/>
            </a:br>
            <a:br>
              <a:rPr lang="en-US" sz="2800" dirty="0"/>
            </a:br>
            <a:r>
              <a:rPr lang="en-US" sz="4800" dirty="0"/>
              <a:t>What we learned today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48E031-3704-4492-9CEE-663DB5C8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948" y="3346486"/>
            <a:ext cx="5890012" cy="150018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Gotham Book" pitchFamily="50" charset="0"/>
              </a:rPr>
              <a:t>Defined artificial intelligence and its importance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Gotham Book" pitchFamily="50" charset="0"/>
              </a:rPr>
              <a:t>Discussed criteria to classify machines as intelligent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Gotham Book" pitchFamily="50" charset="0"/>
              </a:rPr>
              <a:t>Created intelligent rules to play tic-tac-toe</a:t>
            </a:r>
          </a:p>
        </p:txBody>
      </p:sp>
    </p:spTree>
    <p:extLst>
      <p:ext uri="{BB962C8B-B14F-4D97-AF65-F5344CB8AC3E}">
        <p14:creationId xmlns:p14="http://schemas.microsoft.com/office/powerpoint/2010/main" val="4552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8977" y="299438"/>
            <a:ext cx="11149439" cy="795528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587" y="1610833"/>
            <a:ext cx="12188826" cy="4356581"/>
          </a:xfrm>
          <a:solidFill>
            <a:schemeClr val="tx2"/>
          </a:solidFill>
        </p:spPr>
        <p:txBody>
          <a:bodyPr vert="horz" lIns="548640" tIns="822960" rIns="731520" bIns="45720" rtlCol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otham Book" pitchFamily="50" charset="0"/>
              </a:rPr>
              <a:t>Code a maze in Minecraft!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9A542B-1C3E-46D0-B1D7-84971E501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473" y="2276224"/>
            <a:ext cx="4133019" cy="41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A984-EA08-4D94-9CF0-AC4DF4FE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4" y="1275664"/>
            <a:ext cx="7004979" cy="1362075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Torque Bold" panose="020B0803030202050203" pitchFamily="34" charset="0"/>
              </a:rPr>
              <a:t>Lesson B: </a:t>
            </a:r>
            <a:br>
              <a:rPr lang="en-US" dirty="0">
                <a:solidFill>
                  <a:schemeClr val="bg1"/>
                </a:solidFill>
                <a:latin typeface="Torque Bold" panose="020B080303020205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Torque Bold" panose="020B0803030202050203" pitchFamily="34" charset="0"/>
              </a:rPr>
              <a:t>Explore intelligent code</a:t>
            </a:r>
          </a:p>
        </p:txBody>
      </p:sp>
    </p:spTree>
    <p:extLst>
      <p:ext uri="{BB962C8B-B14F-4D97-AF65-F5344CB8AC3E}">
        <p14:creationId xmlns:p14="http://schemas.microsoft.com/office/powerpoint/2010/main" val="19010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necraft EDU Template">
  <a:themeElements>
    <a:clrScheme name="Custom 4">
      <a:dk1>
        <a:srgbClr val="494949"/>
      </a:dk1>
      <a:lt1>
        <a:srgbClr val="FFFFFF"/>
      </a:lt1>
      <a:dk2>
        <a:srgbClr val="3FBF73"/>
      </a:dk2>
      <a:lt2>
        <a:srgbClr val="DCDCDC"/>
      </a:lt2>
      <a:accent1>
        <a:srgbClr val="3D9CCC"/>
      </a:accent1>
      <a:accent2>
        <a:srgbClr val="F4B349"/>
      </a:accent2>
      <a:accent3>
        <a:srgbClr val="F26060"/>
      </a:accent3>
      <a:accent4>
        <a:srgbClr val="CA5AE0"/>
      </a:accent4>
      <a:accent5>
        <a:srgbClr val="000000"/>
      </a:accent5>
      <a:accent6>
        <a:srgbClr val="AAAAAA"/>
      </a:accent6>
      <a:hlink>
        <a:srgbClr val="6B6B6B"/>
      </a:hlink>
      <a:folHlink>
        <a:srgbClr val="000000"/>
      </a:folHlink>
    </a:clrScheme>
    <a:fontScheme name="MinecraftEDU">
      <a:majorFont>
        <a:latin typeface="Torque Bold"/>
        <a:ea typeface=""/>
        <a:cs typeface=""/>
      </a:majorFont>
      <a:minorFont>
        <a:latin typeface="Gotham Book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>
            <a:solidFill>
              <a:schemeClr val="accent2">
                <a:alpha val="99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 [Autosaved]" id="{79EBDF59-A86D-41BE-8832-B10C7C41236B}" vid="{6A11FC32-22EC-4733-A755-10A754A32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064F3C2A2D0438E00C44CC8372CD1" ma:contentTypeVersion="10" ma:contentTypeDescription="Create a new document." ma:contentTypeScope="" ma:versionID="59e4753b4ce5e6a6de3a3809fe7c9af9">
  <xsd:schema xmlns:xsd="http://www.w3.org/2001/XMLSchema" xmlns:xs="http://www.w3.org/2001/XMLSchema" xmlns:p="http://schemas.microsoft.com/office/2006/metadata/properties" xmlns:ns2="66eb52b9-403f-4772-95ed-7ce8e8daa0d0" xmlns:ns3="82d5446f-3176-4dd7-938b-ee4b9b9945fb" targetNamespace="http://schemas.microsoft.com/office/2006/metadata/properties" ma:root="true" ma:fieldsID="c54b08ca1cdc2b2a9e298ac23c93c872" ns2:_="" ns3:_="">
    <xsd:import namespace="66eb52b9-403f-4772-95ed-7ce8e8daa0d0"/>
    <xsd:import namespace="82d5446f-3176-4dd7-938b-ee4b9b9945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b52b9-403f-4772-95ed-7ce8e8daa0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446f-3176-4dd7-938b-ee4b9b994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34C54-A678-4588-800E-A05C060A519D}">
  <ds:schemaRefs>
    <ds:schemaRef ds:uri="http://schemas.microsoft.com/office/2006/metadata/properties"/>
    <ds:schemaRef ds:uri="d3d3b588-fc66-4067-b34b-8f900ca77559"/>
    <ds:schemaRef ds:uri="http://purl.org/dc/terms/"/>
    <ds:schemaRef ds:uri="bbab912c-ce44-419c-9acc-a850723067d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19A641-9CF6-4745-8703-6928AA43B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eb52b9-403f-4772-95ed-7ce8e8daa0d0"/>
    <ds:schemaRef ds:uri="82d5446f-3176-4dd7-938b-ee4b9b9945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7CAFBF-90C8-48B9-B38E-2DE3204070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12035</TotalTime>
  <Words>1198</Words>
  <Application>Microsoft Office PowerPoint</Application>
  <PresentationFormat>Widescreen</PresentationFormat>
  <Paragraphs>184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Gotham Book</vt:lpstr>
      <vt:lpstr>Segoe UI</vt:lpstr>
      <vt:lpstr>Torque Bold</vt:lpstr>
      <vt:lpstr>Wingdings</vt:lpstr>
      <vt:lpstr>Minecraft EDU Template</vt:lpstr>
      <vt:lpstr>PowerPoint Presentation</vt:lpstr>
      <vt:lpstr>Lesson A:   Introduction to artificial intelligence</vt:lpstr>
      <vt:lpstr>What  we’ll  learn</vt:lpstr>
      <vt:lpstr>PowerPoint Presentation</vt:lpstr>
      <vt:lpstr>Let’s play a game: Paper ai</vt:lpstr>
      <vt:lpstr>Let’s discuss</vt:lpstr>
      <vt:lpstr>LESSON A   What we learned today</vt:lpstr>
      <vt:lpstr>Next time</vt:lpstr>
      <vt:lpstr>Lesson B:  Explore intelligent code</vt:lpstr>
      <vt:lpstr>What  We’ll  learn</vt:lpstr>
      <vt:lpstr>Coding a maze</vt:lpstr>
      <vt:lpstr>Maze pseudocode</vt:lpstr>
      <vt:lpstr>Let’s discuss</vt:lpstr>
      <vt:lpstr>Lesson B   What we learned today</vt:lpstr>
      <vt:lpstr>Next time</vt:lpstr>
      <vt:lpstr>Lesson C : Code an intelligent agent</vt:lpstr>
      <vt:lpstr>What  we’ll  learn</vt:lpstr>
      <vt:lpstr>Coding an intelligent agent</vt:lpstr>
      <vt:lpstr>Let’s discuss</vt:lpstr>
      <vt:lpstr>Lesson C   What we learned today</vt:lpstr>
      <vt:lpstr>Next time</vt:lpstr>
      <vt:lpstr>Lesson D : Code a tree hunting agent</vt:lpstr>
      <vt:lpstr>What  we’ll  learn</vt:lpstr>
      <vt:lpstr>PowerPoint Presentation</vt:lpstr>
      <vt:lpstr>Lesson D   What we learned today</vt:lpstr>
      <vt:lpstr>Next time</vt:lpstr>
      <vt:lpstr>Lesson E:   Get creative with artificial intelligence</vt:lpstr>
      <vt:lpstr>What  we’ll  learn</vt:lpstr>
      <vt:lpstr>PowerPoint Presentation</vt:lpstr>
      <vt:lpstr>PowerPoint Presentation</vt:lpstr>
      <vt:lpstr>Example pseudocode  for finding jungle temples</vt:lpstr>
      <vt:lpstr>Minecraft Diary entry</vt:lpstr>
      <vt:lpstr>Lesson E  What we learned today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cover slide</dc:title>
  <dc:creator>Betsy Barrett</dc:creator>
  <cp:lastModifiedBy>Maria Olekheyko</cp:lastModifiedBy>
  <cp:revision>224</cp:revision>
  <dcterms:created xsi:type="dcterms:W3CDTF">2018-05-21T22:02:32Z</dcterms:created>
  <dcterms:modified xsi:type="dcterms:W3CDTF">2020-09-30T23:35:17Z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0x0101003BD064F3C2A2D0438E00C44CC8372CD1</vt:lpwstr>
  </property>
</Properties>
</file>