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4"/>
  </p:sldMasterIdLst>
  <p:notesMasterIdLst>
    <p:notesMasterId r:id="rId40"/>
  </p:notesMasterIdLst>
  <p:sldIdLst>
    <p:sldId id="301" r:id="rId5"/>
    <p:sldId id="302" r:id="rId6"/>
    <p:sldId id="1425" r:id="rId7"/>
    <p:sldId id="304" r:id="rId8"/>
    <p:sldId id="300" r:id="rId9"/>
    <p:sldId id="1431" r:id="rId10"/>
    <p:sldId id="305" r:id="rId11"/>
    <p:sldId id="1429" r:id="rId12"/>
    <p:sldId id="308" r:id="rId13"/>
    <p:sldId id="1432" r:id="rId14"/>
    <p:sldId id="1433" r:id="rId15"/>
    <p:sldId id="1434" r:id="rId16"/>
    <p:sldId id="309" r:id="rId17"/>
    <p:sldId id="310" r:id="rId18"/>
    <p:sldId id="311" r:id="rId19"/>
    <p:sldId id="1426" r:id="rId20"/>
    <p:sldId id="312" r:id="rId21"/>
    <p:sldId id="313" r:id="rId22"/>
    <p:sldId id="314" r:id="rId23"/>
    <p:sldId id="315" r:id="rId24"/>
    <p:sldId id="316" r:id="rId25"/>
    <p:sldId id="317" r:id="rId26"/>
    <p:sldId id="1427" r:id="rId27"/>
    <p:sldId id="318" r:id="rId28"/>
    <p:sldId id="319" r:id="rId29"/>
    <p:sldId id="320" r:id="rId30"/>
    <p:sldId id="321" r:id="rId31"/>
    <p:sldId id="1428" r:id="rId32"/>
    <p:sldId id="274" r:id="rId33"/>
    <p:sldId id="322" r:id="rId34"/>
    <p:sldId id="323" r:id="rId35"/>
    <p:sldId id="1435" r:id="rId36"/>
    <p:sldId id="325" r:id="rId37"/>
    <p:sldId id="326" r:id="rId38"/>
    <p:sldId id="32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5E6D76E7-93E8-4644-9EB4-C73EBCF6A919}">
          <p14:sldIdLst>
            <p14:sldId id="301"/>
          </p14:sldIdLst>
        </p14:section>
        <p14:section name="Lesson A" id="{079C0365-9620-4B8A-B79B-F695DEE7B9FB}">
          <p14:sldIdLst>
            <p14:sldId id="302"/>
            <p14:sldId id="1425"/>
            <p14:sldId id="304"/>
            <p14:sldId id="300"/>
            <p14:sldId id="1431"/>
            <p14:sldId id="305"/>
            <p14:sldId id="1429"/>
            <p14:sldId id="308"/>
            <p14:sldId id="1432"/>
            <p14:sldId id="1433"/>
            <p14:sldId id="1434"/>
            <p14:sldId id="309"/>
            <p14:sldId id="310"/>
          </p14:sldIdLst>
        </p14:section>
        <p14:section name="Lesson B" id="{2814799E-A13E-491B-8A65-5AF595BA5AF7}">
          <p14:sldIdLst>
            <p14:sldId id="311"/>
            <p14:sldId id="1426"/>
            <p14:sldId id="312"/>
            <p14:sldId id="313"/>
            <p14:sldId id="314"/>
            <p14:sldId id="315"/>
            <p14:sldId id="316"/>
          </p14:sldIdLst>
        </p14:section>
        <p14:section name="Lesson C" id="{0FBE9B9C-3203-4ED8-A8D2-AAD82A090DD1}">
          <p14:sldIdLst>
            <p14:sldId id="317"/>
            <p14:sldId id="1427"/>
            <p14:sldId id="318"/>
            <p14:sldId id="319"/>
            <p14:sldId id="320"/>
          </p14:sldIdLst>
        </p14:section>
        <p14:section name="Lesson D" id="{12521528-6539-4279-A8F9-15D1C9087737}">
          <p14:sldIdLst>
            <p14:sldId id="321"/>
            <p14:sldId id="1428"/>
            <p14:sldId id="274"/>
            <p14:sldId id="322"/>
            <p14:sldId id="323"/>
            <p14:sldId id="1435"/>
            <p14:sldId id="325"/>
            <p14:sldId id="326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60" userDrawn="1">
          <p15:clr>
            <a:srgbClr val="A4A3A4"/>
          </p15:clr>
        </p15:guide>
        <p15:guide id="4" pos="2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ianne Hall" initials="KH" lastIdx="1" clrIdx="0"/>
  <p:cmAuthor id="2" name="Betsy Barrett" initials="BB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138"/>
    <a:srgbClr val="3FBF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FE672E-6418-4B53-8CE7-455CB0E51059}" v="1" dt="2018-07-31T13:34:16.248"/>
    <p1510:client id="{2B5D5978-DCF2-4A1D-AE42-B5C1A9C8F479}" v="36" dt="2018-07-10T22:27:57.552"/>
    <p1510:client id="{9E11EFBA-B661-4CB5-98FE-C2D84A72D4E0}" v="149" dt="2018-07-10T00:22:17.7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69" autoAdjust="0"/>
    <p:restoredTop sz="91667" autoAdjust="0"/>
  </p:normalViewPr>
  <p:slideViewPr>
    <p:cSldViewPr snapToGrid="0">
      <p:cViewPr varScale="1">
        <p:scale>
          <a:sx n="116" d="100"/>
          <a:sy n="116" d="100"/>
        </p:scale>
        <p:origin x="126" y="174"/>
      </p:cViewPr>
      <p:guideLst>
        <p:guide orient="horz" pos="336"/>
        <p:guide pos="3840"/>
        <p:guide orient="horz" pos="2260"/>
        <p:guide pos="2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313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E5B95-F014-B54E-8C8A-F3FECD749494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2E9B0-137A-1341-814A-CC65508D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17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A6C9BA-6CE0-4944-83E9-EF535C5F871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24035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56DB1-683C-4DCF-A45F-24D3E22FCAA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9/25/2020 4:22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063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56DB1-683C-4DCF-A45F-24D3E22FCAA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9/25/2020 4:22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60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9/25/2020 4:22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21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B56DB1-683C-4DCF-A45F-24D3E22FCAA8}" type="datetime8">
              <a:rPr lang="en-US" smtClean="0"/>
              <a:t>9/25/2020 4:22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335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2E9B0-137A-1341-814A-CC65508DC64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03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2E9B0-137A-1341-814A-CC65508DC64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87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B56DB1-683C-4DCF-A45F-24D3E22FCAA8}" type="datetime8">
              <a:rPr lang="en-US" smtClean="0"/>
              <a:t>9/25/2020 4:22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494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9/25/2020 4:22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753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A6C9BA-6CE0-4944-83E9-EF535C5F871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76800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9/25/2020 4:22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957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9/25/2020 4:22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538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B56DB1-683C-4DCF-A45F-24D3E22FCAA8}" type="datetime8">
              <a:rPr lang="en-US" smtClean="0"/>
              <a:t>9/25/2020 4:22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997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9/25/2020 4:22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508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9/25/2020 4:22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971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9/25/2020 4:22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086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9/25/2020 4:22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492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Fullbleed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36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4891" y="2918692"/>
            <a:ext cx="3972315" cy="1944161"/>
          </a:xfrm>
        </p:spPr>
        <p:txBody>
          <a:bodyPr anchor="b"/>
          <a:lstStyle>
            <a:lvl1pPr algn="l">
              <a:defRPr sz="4800">
                <a:solidFill>
                  <a:schemeClr val="bg1">
                    <a:alpha val="99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94916" y="4862852"/>
            <a:ext cx="3972315" cy="57737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alpha val="99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85" y="719789"/>
            <a:ext cx="3575048" cy="865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FC5DB2-8761-4B66-B82F-B9F0D40DF9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2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4826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43937" y="2412078"/>
            <a:ext cx="6903228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43936" y="3882103"/>
            <a:ext cx="6903228" cy="545755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lang="en-US" sz="3200" kern="1200" dirty="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40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3C3BEB-D3A8-425B-95E7-FBF40FCC44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73" r="12973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4148504"/>
            <a:ext cx="6723231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18E5798-EB7A-4788-AB25-A920543B9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61209" y="1456024"/>
            <a:ext cx="5041748" cy="48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7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2A246-281C-4C62-A6C7-4BF192B50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73" r="12973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3561" y="2136811"/>
            <a:ext cx="7004979" cy="1362075"/>
          </a:xfrm>
        </p:spPr>
        <p:txBody>
          <a:bodyPr anchor="b"/>
          <a:lstStyle>
            <a:lvl1pPr algn="l">
              <a:defRPr sz="4800" b="0" cap="none" baseline="0">
                <a:solidFill>
                  <a:schemeClr val="bg1">
                    <a:alpha val="99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3561" y="3498886"/>
            <a:ext cx="7004979" cy="1500187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alpha val="99000"/>
                  </a:schemeClr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6FF04BC-009E-4EDE-B8F9-3DD728B54F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61209" y="1456024"/>
            <a:ext cx="5041748" cy="48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2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1" y="0"/>
            <a:ext cx="12192000" cy="6858000"/>
            <a:chOff x="0" y="0"/>
            <a:chExt cx="12186744" cy="6858000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3372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3372" y="0"/>
              <a:ext cx="6093372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3561" y="2136811"/>
            <a:ext cx="7004979" cy="1362075"/>
          </a:xfrm>
        </p:spPr>
        <p:txBody>
          <a:bodyPr anchor="b"/>
          <a:lstStyle>
            <a:lvl1pPr algn="l">
              <a:defRPr sz="4800" b="0" cap="none" baseline="0">
                <a:solidFill>
                  <a:schemeClr val="bg1">
                    <a:alpha val="99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3561" y="3498886"/>
            <a:ext cx="7004979" cy="1500187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alpha val="99000"/>
                  </a:schemeClr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638832-F8AC-4B29-9101-B3E2FE411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982" y="1466098"/>
            <a:ext cx="5506218" cy="53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5A20C0-E9B2-46EB-A149-B102AD38C4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92000" cy="6870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4148504"/>
            <a:ext cx="6723231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A12FB-789B-4546-86AB-479E042919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7182" y="1806945"/>
            <a:ext cx="3890106" cy="46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15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92000" cy="6870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3561" y="2136811"/>
            <a:ext cx="7004979" cy="1362075"/>
          </a:xfrm>
        </p:spPr>
        <p:txBody>
          <a:bodyPr anchor="b"/>
          <a:lstStyle>
            <a:lvl1pPr algn="l">
              <a:defRPr sz="4800" b="0" cap="none" baseline="0">
                <a:solidFill>
                  <a:schemeClr val="bg1">
                    <a:alpha val="99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3561" y="3498886"/>
            <a:ext cx="7004979" cy="1500187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alpha val="99000"/>
                  </a:schemeClr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2B6E9-B4FC-43DB-AF78-7B68E38CB9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5967" y="1274510"/>
            <a:ext cx="3890106" cy="46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" y="1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CD70FB-FD30-4485-A472-17D7CE8952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39" y="4148504"/>
            <a:ext cx="6723231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AB052D-10A9-4EC1-8518-3318D893B7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090" y="1542696"/>
            <a:ext cx="3779166" cy="435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3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" y="1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5A30585-34A7-458F-9C80-D69907CC01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561" y="2136811"/>
            <a:ext cx="7004979" cy="1362075"/>
          </a:xfrm>
        </p:spPr>
        <p:txBody>
          <a:bodyPr anchor="b"/>
          <a:lstStyle>
            <a:lvl1pPr algn="l">
              <a:defRPr sz="4800" b="0" cap="none" baseline="0">
                <a:solidFill>
                  <a:schemeClr val="accent5">
                    <a:alpha val="99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7AB8F2D-CCD9-473F-80CC-1C570C913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561" y="3498886"/>
            <a:ext cx="7004979" cy="1500187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alpha val="99000"/>
                  </a:schemeClr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6C7D8A-A673-485B-8CC7-B0B437D852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818" y="1698336"/>
            <a:ext cx="3292904" cy="379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Green - Add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389FED-8B05-40A9-8046-13AA9B35D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73" r="12973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4148504"/>
            <a:ext cx="6723231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6D154A-7A8C-478F-B3ED-C23B0DCB9F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6419" y="1412876"/>
            <a:ext cx="5565636" cy="4721225"/>
          </a:xfrm>
        </p:spPr>
        <p:txBody>
          <a:bodyPr tIns="1188720"/>
          <a:lstStyle>
            <a:lvl1pPr algn="ctr">
              <a:defRPr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91172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lue - Ad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45574-1A95-4004-93B6-927DA783884A}"/>
              </a:ext>
            </a:extLst>
          </p:cNvPr>
          <p:cNvGrpSpPr/>
          <p:nvPr userDrawn="1"/>
        </p:nvGrpSpPr>
        <p:grpSpPr>
          <a:xfrm>
            <a:off x="-1" y="0"/>
            <a:ext cx="12192000" cy="6858000"/>
            <a:chOff x="0" y="0"/>
            <a:chExt cx="12186744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C0C7D8-0D0A-4A0E-93FF-F7E05F02A2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3372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4CDF9F3-10CD-4F66-BD5A-406606AD53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3372" y="0"/>
              <a:ext cx="6093372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4148504"/>
            <a:ext cx="6723231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6D154A-7A8C-478F-B3ED-C23B0DCB9F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6419" y="1412876"/>
            <a:ext cx="5565636" cy="4721225"/>
          </a:xfrm>
        </p:spPr>
        <p:txBody>
          <a:bodyPr tIns="1188720"/>
          <a:lstStyle>
            <a:lvl1pPr algn="ctr">
              <a:defRPr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892525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Fullblee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auto">
          <a:xfrm>
            <a:off x="274710" y="2860696"/>
            <a:ext cx="5945148" cy="3471176"/>
          </a:xfrm>
          <a:prstGeom prst="rect">
            <a:avLst/>
          </a:prstGeom>
          <a:solidFill>
            <a:schemeClr val="tx2">
              <a:alpha val="94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274320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710" y="2860698"/>
            <a:ext cx="5945147" cy="2178663"/>
          </a:xfrm>
        </p:spPr>
        <p:txBody>
          <a:bodyPr lIns="182880" tIns="182880" rIns="91440" bIns="0" anchor="b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0" baseline="0" dirty="0">
                <a:ln w="3175">
                  <a:noFill/>
                </a:ln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74710" y="5139160"/>
            <a:ext cx="5945147" cy="1192713"/>
          </a:xfrm>
        </p:spPr>
        <p:txBody>
          <a:bodyPr lIns="182880" tIns="0" rIns="91440" bIns="0">
            <a:noAutofit/>
          </a:bodyPr>
          <a:lstStyle>
            <a:lvl1pPr marL="0" indent="0">
              <a:buNone/>
              <a:defRPr lang="en-US" sz="3200" kern="1200" spc="0" baseline="0" dirty="0" smtClean="0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85" y="719789"/>
            <a:ext cx="3575048" cy="865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30F456-7F64-40B9-8DC1-9B3ECE50FC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urple - Add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27A5F92-C790-4985-890A-0BBAA84EE139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0" y="0"/>
            <a:chExt cx="12192000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8D60506-9F44-4BA7-9006-84BD9B2E42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339450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232804-66B0-46E7-AA0E-4A5FDC9BB578}"/>
                </a:ext>
              </a:extLst>
            </p:cNvPr>
            <p:cNvSpPr/>
            <p:nvPr userDrawn="1"/>
          </p:nvSpPr>
          <p:spPr bwMode="auto">
            <a:xfrm>
              <a:off x="0" y="0"/>
              <a:ext cx="4339450" cy="6858000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191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23F2F7-617A-4A1F-A00F-6202B398C8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9450" y="0"/>
              <a:ext cx="4339450" cy="6858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ADA624E-6FC7-4814-9109-3F633C1F5022}"/>
                </a:ext>
              </a:extLst>
            </p:cNvPr>
            <p:cNvSpPr/>
            <p:nvPr userDrawn="1"/>
          </p:nvSpPr>
          <p:spPr bwMode="auto">
            <a:xfrm>
              <a:off x="4339450" y="0"/>
              <a:ext cx="4339450" cy="6858000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191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3EE644-4E3E-4C9F-97EE-CCC97AF9B11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19043"/>
            <a:stretch/>
          </p:blipFill>
          <p:spPr>
            <a:xfrm>
              <a:off x="8678900" y="0"/>
              <a:ext cx="3513100" cy="6858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087E8B-0734-41E5-A87C-CADA945763C8}"/>
                </a:ext>
              </a:extLst>
            </p:cNvPr>
            <p:cNvSpPr/>
            <p:nvPr userDrawn="1"/>
          </p:nvSpPr>
          <p:spPr bwMode="auto">
            <a:xfrm>
              <a:off x="8678900" y="0"/>
              <a:ext cx="3513100" cy="6858000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191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6D154A-7A8C-478F-B3ED-C23B0DCB9F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6419" y="1412878"/>
            <a:ext cx="5565636" cy="4721225"/>
          </a:xfrm>
        </p:spPr>
        <p:txBody>
          <a:bodyPr tIns="1188720"/>
          <a:lstStyle>
            <a:lvl1pPr algn="ctr"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4002128"/>
            <a:ext cx="6723231" cy="995838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5878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2193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Red - Add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656FB04-7D3F-4A28-9E24-39509F404D7C}"/>
              </a:ext>
            </a:extLst>
          </p:cNvPr>
          <p:cNvGrpSpPr/>
          <p:nvPr userDrawn="1"/>
        </p:nvGrpSpPr>
        <p:grpSpPr>
          <a:xfrm>
            <a:off x="0" y="0"/>
            <a:ext cx="12195176" cy="6858000"/>
            <a:chOff x="0" y="0"/>
            <a:chExt cx="12192000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F7A9E42-3918-482E-A5FE-785DEC8F9C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339450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EA118BE-876E-4C79-B6EB-2F68736A6F9E}"/>
                </a:ext>
              </a:extLst>
            </p:cNvPr>
            <p:cNvSpPr/>
            <p:nvPr userDrawn="1"/>
          </p:nvSpPr>
          <p:spPr bwMode="auto">
            <a:xfrm>
              <a:off x="0" y="0"/>
              <a:ext cx="4339450" cy="6858000"/>
            </a:xfrm>
            <a:prstGeom prst="rect">
              <a:avLst/>
            </a:prstGeom>
            <a:solidFill>
              <a:schemeClr val="accent3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9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828EB6-1ADA-46B2-9F65-F632E10D45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9450" y="0"/>
              <a:ext cx="4339450" cy="6858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AAFC0D-8BA4-466B-BC9A-F1F7E048829F}"/>
                </a:ext>
              </a:extLst>
            </p:cNvPr>
            <p:cNvSpPr/>
            <p:nvPr userDrawn="1"/>
          </p:nvSpPr>
          <p:spPr bwMode="auto">
            <a:xfrm>
              <a:off x="4339450" y="0"/>
              <a:ext cx="4339450" cy="6858000"/>
            </a:xfrm>
            <a:prstGeom prst="rect">
              <a:avLst/>
            </a:prstGeom>
            <a:solidFill>
              <a:schemeClr val="accent3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9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D9D0A5-05F3-48F7-9001-72B3EDAA75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19043"/>
            <a:stretch/>
          </p:blipFill>
          <p:spPr>
            <a:xfrm>
              <a:off x="8678900" y="0"/>
              <a:ext cx="3513100" cy="6858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D9B7DB-E6F4-456F-85BC-D2C40819867C}"/>
                </a:ext>
              </a:extLst>
            </p:cNvPr>
            <p:cNvSpPr/>
            <p:nvPr userDrawn="1"/>
          </p:nvSpPr>
          <p:spPr bwMode="auto">
            <a:xfrm>
              <a:off x="8678900" y="0"/>
              <a:ext cx="3513100" cy="6858000"/>
            </a:xfrm>
            <a:prstGeom prst="rect">
              <a:avLst/>
            </a:prstGeom>
            <a:solidFill>
              <a:schemeClr val="accent3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9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4148504"/>
            <a:ext cx="6723231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6D154A-7A8C-478F-B3ED-C23B0DCB9F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6419" y="1412876"/>
            <a:ext cx="5565636" cy="4721225"/>
          </a:xfrm>
        </p:spPr>
        <p:txBody>
          <a:bodyPr tIns="1188720"/>
          <a:lstStyle>
            <a:lvl1pPr algn="ctr">
              <a:defRPr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341867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Gold - Add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F95A303-4A41-44AB-9F16-5D1E3E00ECE1}"/>
              </a:ext>
            </a:extLst>
          </p:cNvPr>
          <p:cNvGrpSpPr/>
          <p:nvPr userDrawn="1"/>
        </p:nvGrpSpPr>
        <p:grpSpPr>
          <a:xfrm>
            <a:off x="2" y="-4883"/>
            <a:ext cx="12191998" cy="6862883"/>
            <a:chOff x="1" y="-4883"/>
            <a:chExt cx="12188823" cy="68628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FC71D28-BD3C-4E5C-9A8B-69E7EA462D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4338320" cy="6858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276FB8-AF49-413C-9AF0-BB8C0AF9E1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321" y="0"/>
              <a:ext cx="4338320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6C6EEB-DAE5-48EE-8B39-324C90B37A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9043"/>
            <a:stretch/>
          </p:blipFill>
          <p:spPr>
            <a:xfrm>
              <a:off x="8676641" y="-4883"/>
              <a:ext cx="3512183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4148504"/>
            <a:ext cx="6723231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6D154A-7A8C-478F-B3ED-C23B0DCB9F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6419" y="1412876"/>
            <a:ext cx="5565636" cy="4721225"/>
          </a:xfrm>
        </p:spPr>
        <p:txBody>
          <a:bodyPr tIns="1188720"/>
          <a:lstStyle>
            <a:lvl1pPr algn="ctr">
              <a:defRPr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539698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grpSp>
        <p:nvGrpSpPr>
          <p:cNvPr id="6" name="Group 5" hidden="1"/>
          <p:cNvGrpSpPr/>
          <p:nvPr userDrawn="1"/>
        </p:nvGrpSpPr>
        <p:grpSpPr>
          <a:xfrm>
            <a:off x="644141" y="5329145"/>
            <a:ext cx="849901" cy="850022"/>
            <a:chOff x="596096" y="5359033"/>
            <a:chExt cx="1057007" cy="1057007"/>
          </a:xfrm>
        </p:grpSpPr>
        <p:sp>
          <p:nvSpPr>
            <p:cNvPr id="7" name="Freeform 58"/>
            <p:cNvSpPr>
              <a:spLocks/>
            </p:cNvSpPr>
            <p:nvPr/>
          </p:nvSpPr>
          <p:spPr bwMode="auto">
            <a:xfrm>
              <a:off x="942115" y="5636428"/>
              <a:ext cx="444725" cy="513904"/>
            </a:xfrm>
            <a:custGeom>
              <a:avLst/>
              <a:gdLst>
                <a:gd name="T0" fmla="*/ 38 w 38"/>
                <a:gd name="T1" fmla="*/ 22 h 44"/>
                <a:gd name="T2" fmla="*/ 37 w 38"/>
                <a:gd name="T3" fmla="*/ 24 h 44"/>
                <a:gd name="T4" fmla="*/ 4 w 38"/>
                <a:gd name="T5" fmla="*/ 44 h 44"/>
                <a:gd name="T6" fmla="*/ 2 w 38"/>
                <a:gd name="T7" fmla="*/ 44 h 44"/>
                <a:gd name="T8" fmla="*/ 1 w 38"/>
                <a:gd name="T9" fmla="*/ 44 h 44"/>
                <a:gd name="T10" fmla="*/ 0 w 38"/>
                <a:gd name="T11" fmla="*/ 41 h 44"/>
                <a:gd name="T12" fmla="*/ 0 w 38"/>
                <a:gd name="T13" fmla="*/ 3 h 44"/>
                <a:gd name="T14" fmla="*/ 1 w 38"/>
                <a:gd name="T15" fmla="*/ 0 h 44"/>
                <a:gd name="T16" fmla="*/ 2 w 38"/>
                <a:gd name="T17" fmla="*/ 0 h 44"/>
                <a:gd name="T18" fmla="*/ 4 w 38"/>
                <a:gd name="T19" fmla="*/ 0 h 44"/>
                <a:gd name="T20" fmla="*/ 37 w 38"/>
                <a:gd name="T21" fmla="*/ 20 h 44"/>
                <a:gd name="T22" fmla="*/ 38 w 38"/>
                <a:gd name="T23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4">
                  <a:moveTo>
                    <a:pt x="38" y="22"/>
                  </a:moveTo>
                  <a:cubicBezTo>
                    <a:pt x="38" y="23"/>
                    <a:pt x="37" y="24"/>
                    <a:pt x="37" y="2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3" y="44"/>
                    <a:pt x="3" y="44"/>
                    <a:pt x="2" y="44"/>
                  </a:cubicBezTo>
                  <a:cubicBezTo>
                    <a:pt x="2" y="44"/>
                    <a:pt x="1" y="44"/>
                    <a:pt x="1" y="44"/>
                  </a:cubicBezTo>
                  <a:cubicBezTo>
                    <a:pt x="0" y="43"/>
                    <a:pt x="0" y="42"/>
                    <a:pt x="0" y="4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8" y="21"/>
                    <a:pt x="38" y="22"/>
                  </a:cubicBezTo>
                  <a:close/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4"/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96096" y="5359033"/>
              <a:ext cx="1057007" cy="1057007"/>
            </a:xfrm>
            <a:prstGeom prst="ellips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4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DF5A6BB-0A85-4913-BB4D-04EB29959B79}"/>
              </a:ext>
            </a:extLst>
          </p:cNvPr>
          <p:cNvSpPr/>
          <p:nvPr userDrawn="1"/>
        </p:nvSpPr>
        <p:spPr bwMode="auto">
          <a:xfrm>
            <a:off x="-1" y="4784436"/>
            <a:ext cx="12192001" cy="2073564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8" tIns="143391" rIns="179238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391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721DBE-6733-40F2-91ED-AB2D9E64F227}"/>
              </a:ext>
            </a:extLst>
          </p:cNvPr>
          <p:cNvGrpSpPr/>
          <p:nvPr userDrawn="1"/>
        </p:nvGrpSpPr>
        <p:grpSpPr>
          <a:xfrm>
            <a:off x="644141" y="5329145"/>
            <a:ext cx="849901" cy="850022"/>
            <a:chOff x="596096" y="5359033"/>
            <a:chExt cx="1057007" cy="1057007"/>
          </a:xfrm>
        </p:grpSpPr>
        <p:sp>
          <p:nvSpPr>
            <p:cNvPr id="12" name="Freeform 58">
              <a:extLst>
                <a:ext uri="{FF2B5EF4-FFF2-40B4-BE49-F238E27FC236}">
                  <a16:creationId xmlns:a16="http://schemas.microsoft.com/office/drawing/2014/main" id="{7A48A26F-0F1A-458F-82FE-7A5BB3F31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115" y="5636428"/>
              <a:ext cx="444725" cy="513904"/>
            </a:xfrm>
            <a:custGeom>
              <a:avLst/>
              <a:gdLst>
                <a:gd name="T0" fmla="*/ 38 w 38"/>
                <a:gd name="T1" fmla="*/ 22 h 44"/>
                <a:gd name="T2" fmla="*/ 37 w 38"/>
                <a:gd name="T3" fmla="*/ 24 h 44"/>
                <a:gd name="T4" fmla="*/ 4 w 38"/>
                <a:gd name="T5" fmla="*/ 44 h 44"/>
                <a:gd name="T6" fmla="*/ 2 w 38"/>
                <a:gd name="T7" fmla="*/ 44 h 44"/>
                <a:gd name="T8" fmla="*/ 1 w 38"/>
                <a:gd name="T9" fmla="*/ 44 h 44"/>
                <a:gd name="T10" fmla="*/ 0 w 38"/>
                <a:gd name="T11" fmla="*/ 41 h 44"/>
                <a:gd name="T12" fmla="*/ 0 w 38"/>
                <a:gd name="T13" fmla="*/ 3 h 44"/>
                <a:gd name="T14" fmla="*/ 1 w 38"/>
                <a:gd name="T15" fmla="*/ 0 h 44"/>
                <a:gd name="T16" fmla="*/ 2 w 38"/>
                <a:gd name="T17" fmla="*/ 0 h 44"/>
                <a:gd name="T18" fmla="*/ 4 w 38"/>
                <a:gd name="T19" fmla="*/ 0 h 44"/>
                <a:gd name="T20" fmla="*/ 37 w 38"/>
                <a:gd name="T21" fmla="*/ 20 h 44"/>
                <a:gd name="T22" fmla="*/ 38 w 38"/>
                <a:gd name="T23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4">
                  <a:moveTo>
                    <a:pt x="38" y="22"/>
                  </a:moveTo>
                  <a:cubicBezTo>
                    <a:pt x="38" y="23"/>
                    <a:pt x="37" y="24"/>
                    <a:pt x="37" y="2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3" y="44"/>
                    <a:pt x="3" y="44"/>
                    <a:pt x="2" y="44"/>
                  </a:cubicBezTo>
                  <a:cubicBezTo>
                    <a:pt x="2" y="44"/>
                    <a:pt x="1" y="44"/>
                    <a:pt x="1" y="44"/>
                  </a:cubicBezTo>
                  <a:cubicBezTo>
                    <a:pt x="0" y="43"/>
                    <a:pt x="0" y="42"/>
                    <a:pt x="0" y="4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8" y="21"/>
                    <a:pt x="38" y="22"/>
                  </a:cubicBezTo>
                  <a:close/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4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26C475E-AB37-4EE3-AAA0-E01062D73415}"/>
                </a:ext>
              </a:extLst>
            </p:cNvPr>
            <p:cNvSpPr/>
            <p:nvPr/>
          </p:nvSpPr>
          <p:spPr bwMode="auto">
            <a:xfrm>
              <a:off x="596096" y="5359033"/>
              <a:ext cx="1057007" cy="1057007"/>
            </a:xfrm>
            <a:prstGeom prst="ellips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4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986C3FEF-1C9D-4084-9497-558C77991F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2264" y="5337715"/>
            <a:ext cx="9859116" cy="832882"/>
          </a:xfrm>
        </p:spPr>
        <p:txBody>
          <a:bodyPr vert="horz" wrap="square" lIns="146304" tIns="91440" rIns="146304" bIns="91440" rtlCol="0" anchor="ctr">
            <a:no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763427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15" name="Freeform 39" hidden="1"/>
          <p:cNvSpPr>
            <a:spLocks/>
          </p:cNvSpPr>
          <p:nvPr userDrawn="1"/>
        </p:nvSpPr>
        <p:spPr bwMode="auto">
          <a:xfrm flipH="1">
            <a:off x="856481" y="5541517"/>
            <a:ext cx="425222" cy="425281"/>
          </a:xfrm>
          <a:custGeom>
            <a:avLst/>
            <a:gdLst>
              <a:gd name="T0" fmla="*/ 0 w 2203"/>
              <a:gd name="T1" fmla="*/ 0 h 2202"/>
              <a:gd name="T2" fmla="*/ 1855 w 2203"/>
              <a:gd name="T3" fmla="*/ 497 h 2202"/>
              <a:gd name="T4" fmla="*/ 1422 w 2203"/>
              <a:gd name="T5" fmla="*/ 929 h 2202"/>
              <a:gd name="T6" fmla="*/ 1521 w 2203"/>
              <a:gd name="T7" fmla="*/ 1030 h 2202"/>
              <a:gd name="T8" fmla="*/ 2203 w 2203"/>
              <a:gd name="T9" fmla="*/ 1711 h 2202"/>
              <a:gd name="T10" fmla="*/ 1711 w 2203"/>
              <a:gd name="T11" fmla="*/ 2202 h 2202"/>
              <a:gd name="T12" fmla="*/ 1029 w 2203"/>
              <a:gd name="T13" fmla="*/ 1521 h 2202"/>
              <a:gd name="T14" fmla="*/ 930 w 2203"/>
              <a:gd name="T15" fmla="*/ 1421 h 2202"/>
              <a:gd name="T16" fmla="*/ 497 w 2203"/>
              <a:gd name="T17" fmla="*/ 1855 h 2202"/>
              <a:gd name="T18" fmla="*/ 0 w 2203"/>
              <a:gd name="T19" fmla="*/ 0 h 2202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6455 w 10000"/>
              <a:gd name="connsiteY2" fmla="*/ 421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4222 w 10000"/>
              <a:gd name="connsiteY8" fmla="*/ 6453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6455 w 10000"/>
              <a:gd name="connsiteY2" fmla="*/ 421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469 w 10000"/>
              <a:gd name="connsiteY8" fmla="*/ 5461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291 w 10000"/>
              <a:gd name="connsiteY2" fmla="*/ 332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469 w 10000"/>
              <a:gd name="connsiteY8" fmla="*/ 5461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291 w 10000"/>
              <a:gd name="connsiteY2" fmla="*/ 332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332 w 10000"/>
              <a:gd name="connsiteY8" fmla="*/ 5598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428 w 10000"/>
              <a:gd name="connsiteY2" fmla="*/ 3158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332 w 10000"/>
              <a:gd name="connsiteY8" fmla="*/ 5598 h 10000"/>
              <a:gd name="connsiteX9" fmla="*/ 2256 w 10000"/>
              <a:gd name="connsiteY9" fmla="*/ 8424 h 10000"/>
              <a:gd name="connsiteX10" fmla="*/ 0 w 10000"/>
              <a:gd name="connsiteY10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8420" y="2257"/>
                </a:lnTo>
                <a:lnTo>
                  <a:pt x="5428" y="3158"/>
                </a:lnTo>
                <a:lnTo>
                  <a:pt x="6904" y="4678"/>
                </a:lnTo>
                <a:lnTo>
                  <a:pt x="10000" y="7770"/>
                </a:lnTo>
                <a:lnTo>
                  <a:pt x="8941" y="8830"/>
                </a:lnTo>
                <a:lnTo>
                  <a:pt x="7767" y="10000"/>
                </a:lnTo>
                <a:lnTo>
                  <a:pt x="4671" y="6907"/>
                </a:lnTo>
                <a:lnTo>
                  <a:pt x="3332" y="5598"/>
                </a:lnTo>
                <a:lnTo>
                  <a:pt x="2256" y="8424"/>
                </a:lnTo>
                <a:lnTo>
                  <a:pt x="0" y="0"/>
                </a:lnTo>
                <a:close/>
              </a:path>
            </a:pathLst>
          </a:custGeom>
          <a:noFill/>
          <a:ln w="3810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sz="1764"/>
          </a:p>
        </p:txBody>
      </p:sp>
      <p:sp>
        <p:nvSpPr>
          <p:cNvPr id="18" name="Oval 17" hidden="1"/>
          <p:cNvSpPr/>
          <p:nvPr/>
        </p:nvSpPr>
        <p:spPr bwMode="auto">
          <a:xfrm>
            <a:off x="644141" y="5329145"/>
            <a:ext cx="849901" cy="850022"/>
          </a:xfrm>
          <a:prstGeom prst="ellipse">
            <a:avLst/>
          </a:prstGeom>
          <a:noFill/>
          <a:ln w="3810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764" dirty="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66C790-8893-412D-8C9C-B7E6A6949581}"/>
              </a:ext>
            </a:extLst>
          </p:cNvPr>
          <p:cNvSpPr/>
          <p:nvPr userDrawn="1"/>
        </p:nvSpPr>
        <p:spPr bwMode="auto">
          <a:xfrm>
            <a:off x="0" y="4784436"/>
            <a:ext cx="12192001" cy="207356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8" tIns="143391" rIns="179238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391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3D04DA8-3EF8-4F39-89C3-4E7C5345D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2265" y="4897269"/>
            <a:ext cx="9859116" cy="832882"/>
          </a:xfrm>
        </p:spPr>
        <p:txBody>
          <a:bodyPr vert="horz" wrap="square" lIns="146304" tIns="91440" rIns="146304" bIns="91440" rtlCol="0" anchor="ctr">
            <a:no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Demo title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A5AA55A-8961-4736-B60A-F6A536E8AA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70707" y="5737707"/>
            <a:ext cx="9860674" cy="77803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6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9" name="Freeform 39">
            <a:extLst>
              <a:ext uri="{FF2B5EF4-FFF2-40B4-BE49-F238E27FC236}">
                <a16:creationId xmlns:a16="http://schemas.microsoft.com/office/drawing/2014/main" id="{12220794-EEE1-4979-B812-015671581FE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56482" y="5541517"/>
            <a:ext cx="425222" cy="425281"/>
          </a:xfrm>
          <a:custGeom>
            <a:avLst/>
            <a:gdLst>
              <a:gd name="T0" fmla="*/ 0 w 2203"/>
              <a:gd name="T1" fmla="*/ 0 h 2202"/>
              <a:gd name="T2" fmla="*/ 1855 w 2203"/>
              <a:gd name="T3" fmla="*/ 497 h 2202"/>
              <a:gd name="T4" fmla="*/ 1422 w 2203"/>
              <a:gd name="T5" fmla="*/ 929 h 2202"/>
              <a:gd name="T6" fmla="*/ 1521 w 2203"/>
              <a:gd name="T7" fmla="*/ 1030 h 2202"/>
              <a:gd name="T8" fmla="*/ 2203 w 2203"/>
              <a:gd name="T9" fmla="*/ 1711 h 2202"/>
              <a:gd name="T10" fmla="*/ 1711 w 2203"/>
              <a:gd name="T11" fmla="*/ 2202 h 2202"/>
              <a:gd name="T12" fmla="*/ 1029 w 2203"/>
              <a:gd name="T13" fmla="*/ 1521 h 2202"/>
              <a:gd name="T14" fmla="*/ 930 w 2203"/>
              <a:gd name="T15" fmla="*/ 1421 h 2202"/>
              <a:gd name="T16" fmla="*/ 497 w 2203"/>
              <a:gd name="T17" fmla="*/ 1855 h 2202"/>
              <a:gd name="T18" fmla="*/ 0 w 2203"/>
              <a:gd name="T19" fmla="*/ 0 h 2202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6455 w 10000"/>
              <a:gd name="connsiteY2" fmla="*/ 421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4222 w 10000"/>
              <a:gd name="connsiteY8" fmla="*/ 6453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6455 w 10000"/>
              <a:gd name="connsiteY2" fmla="*/ 421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469 w 10000"/>
              <a:gd name="connsiteY8" fmla="*/ 5461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291 w 10000"/>
              <a:gd name="connsiteY2" fmla="*/ 332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469 w 10000"/>
              <a:gd name="connsiteY8" fmla="*/ 5461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291 w 10000"/>
              <a:gd name="connsiteY2" fmla="*/ 332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332 w 10000"/>
              <a:gd name="connsiteY8" fmla="*/ 5598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428 w 10000"/>
              <a:gd name="connsiteY2" fmla="*/ 3158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332 w 10000"/>
              <a:gd name="connsiteY8" fmla="*/ 5598 h 10000"/>
              <a:gd name="connsiteX9" fmla="*/ 2256 w 10000"/>
              <a:gd name="connsiteY9" fmla="*/ 8424 h 10000"/>
              <a:gd name="connsiteX10" fmla="*/ 0 w 10000"/>
              <a:gd name="connsiteY10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8420" y="2257"/>
                </a:lnTo>
                <a:lnTo>
                  <a:pt x="5428" y="3158"/>
                </a:lnTo>
                <a:lnTo>
                  <a:pt x="6904" y="4678"/>
                </a:lnTo>
                <a:lnTo>
                  <a:pt x="10000" y="7770"/>
                </a:lnTo>
                <a:lnTo>
                  <a:pt x="8941" y="8830"/>
                </a:lnTo>
                <a:lnTo>
                  <a:pt x="7767" y="10000"/>
                </a:lnTo>
                <a:lnTo>
                  <a:pt x="4671" y="6907"/>
                </a:lnTo>
                <a:lnTo>
                  <a:pt x="3332" y="5598"/>
                </a:lnTo>
                <a:lnTo>
                  <a:pt x="2256" y="8424"/>
                </a:lnTo>
                <a:lnTo>
                  <a:pt x="0" y="0"/>
                </a:lnTo>
                <a:close/>
              </a:path>
            </a:pathLst>
          </a:custGeom>
          <a:noFill/>
          <a:ln w="3810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sz="1764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728AFA8-AD8F-4B9D-A322-11A15DEFCE99}"/>
              </a:ext>
            </a:extLst>
          </p:cNvPr>
          <p:cNvSpPr/>
          <p:nvPr userDrawn="1"/>
        </p:nvSpPr>
        <p:spPr bwMode="auto">
          <a:xfrm>
            <a:off x="644142" y="5329145"/>
            <a:ext cx="849901" cy="850022"/>
          </a:xfrm>
          <a:prstGeom prst="ellipse">
            <a:avLst/>
          </a:prstGeom>
          <a:noFill/>
          <a:ln w="3810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764" dirty="0" err="1"/>
          </a:p>
        </p:txBody>
      </p:sp>
    </p:spTree>
    <p:extLst>
      <p:ext uri="{BB962C8B-B14F-4D97-AF65-F5344CB8AC3E}">
        <p14:creationId xmlns:p14="http://schemas.microsoft.com/office/powerpoint/2010/main" val="1460243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 marL="0" indent="0"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008321" y="6588546"/>
            <a:ext cx="102175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1FDF147-A34E-4605-92D6-A58348E56B3A}" type="slidenum">
              <a:rPr lang="en-US" sz="900" smtClean="0">
                <a:solidFill>
                  <a:schemeClr val="bg1">
                    <a:alpha val="99000"/>
                  </a:schemeClr>
                </a:solidFill>
              </a:rPr>
              <a:pPr algn="r"/>
              <a:t>‹#›</a:t>
            </a:fld>
            <a:endParaRPr lang="en-US" sz="900" dirty="0" err="1">
              <a:solidFill>
                <a:schemeClr val="bg1">
                  <a:alpha val="9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1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344" y="1290321"/>
            <a:ext cx="11149439" cy="4565535"/>
          </a:xfrm>
        </p:spPr>
        <p:txBody>
          <a:bodyPr/>
          <a:lstStyle>
            <a:lvl1pPr>
              <a:defRPr>
                <a:latin typeface="+mn-lt"/>
              </a:defRPr>
            </a:lvl1pPr>
            <a:lvl2pPr marL="0" indent="0"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008321" y="6588546"/>
            <a:ext cx="102175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1FDF147-A34E-4605-92D6-A58348E56B3A}" type="slidenum">
              <a:rPr lang="en-US" sz="900" smtClean="0">
                <a:solidFill>
                  <a:schemeClr val="bg1">
                    <a:alpha val="99000"/>
                  </a:schemeClr>
                </a:solidFill>
              </a:rPr>
              <a:pPr algn="r"/>
              <a:t>‹#›</a:t>
            </a:fld>
            <a:endParaRPr lang="en-US" sz="900" dirty="0" err="1">
              <a:solidFill>
                <a:schemeClr val="bg1">
                  <a:alpha val="99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892"/>
          <a:stretch/>
        </p:blipFill>
        <p:spPr>
          <a:xfrm>
            <a:off x="932" y="6146800"/>
            <a:ext cx="12190135" cy="711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44" y="6317008"/>
            <a:ext cx="1531511" cy="37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008321" y="6588546"/>
            <a:ext cx="102175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1FDF147-A34E-4605-92D6-A58348E56B3A}" type="slidenum">
              <a:rPr lang="en-US" sz="900" smtClean="0">
                <a:solidFill>
                  <a:schemeClr val="bg1">
                    <a:alpha val="99000"/>
                  </a:schemeClr>
                </a:solidFill>
              </a:rPr>
              <a:pPr algn="r"/>
              <a:t>‹#›</a:t>
            </a:fld>
            <a:endParaRPr lang="en-US" sz="900" dirty="0" err="1">
              <a:solidFill>
                <a:schemeClr val="bg1">
                  <a:alpha val="9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35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5984" y="1189175"/>
            <a:ext cx="5378548" cy="1861920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2399">
                <a:solidFill>
                  <a:schemeClr val="tx2"/>
                </a:solidFill>
              </a:defRPr>
            </a:lvl1pPr>
            <a:lvl2pPr marL="0" indent="0">
              <a:buNone/>
              <a:defRPr sz="1400">
                <a:solidFill>
                  <a:schemeClr val="accent5"/>
                </a:solidFill>
              </a:defRPr>
            </a:lvl2pPr>
            <a:lvl3pPr marL="227097" indent="0">
              <a:buNone/>
              <a:tabLst/>
              <a:defRPr sz="1400">
                <a:solidFill>
                  <a:schemeClr val="accent5"/>
                </a:solidFill>
              </a:defRPr>
            </a:lvl3pPr>
            <a:lvl4pPr marL="451084" indent="0">
              <a:buNone/>
              <a:defRPr sz="1400">
                <a:solidFill>
                  <a:schemeClr val="accent5"/>
                </a:solidFill>
              </a:defRPr>
            </a:lvl4pPr>
            <a:lvl5pPr marL="671959" indent="0">
              <a:buNone/>
              <a:tabLst/>
              <a:defRPr sz="14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5"/>
            <a:ext cx="5378548" cy="1861920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2399">
                <a:solidFill>
                  <a:schemeClr val="tx2"/>
                </a:solidFill>
              </a:defRPr>
            </a:lvl1pPr>
            <a:lvl2pPr marL="0" indent="0">
              <a:buNone/>
              <a:defRPr sz="1400">
                <a:solidFill>
                  <a:schemeClr val="tx1"/>
                </a:solidFill>
              </a:defRPr>
            </a:lvl2pPr>
            <a:lvl3pPr marL="227097" indent="0">
              <a:buNone/>
              <a:tabLst/>
              <a:defRPr sz="1400">
                <a:solidFill>
                  <a:schemeClr val="tx1"/>
                </a:solidFill>
              </a:defRPr>
            </a:lvl3pPr>
            <a:lvl4pPr marL="451084" indent="0">
              <a:buNone/>
              <a:defRPr sz="1400">
                <a:solidFill>
                  <a:schemeClr val="tx1"/>
                </a:solidFill>
              </a:defRPr>
            </a:lvl4pPr>
            <a:lvl5pPr marL="671959" indent="0">
              <a:buNone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43941" y="6471673"/>
            <a:ext cx="2844904" cy="3642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5EA2D-13DB-4BA1-9DA1-8ED54A2EEC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9496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4895" y="1189176"/>
            <a:ext cx="11653523" cy="244734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</a:defRPr>
            </a:lvl2pPr>
            <a:lvl3pPr marL="223987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3pPr>
            <a:lvl4pPr marL="447973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4pPr>
            <a:lvl5pPr marL="671959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43941" y="6471673"/>
            <a:ext cx="2844904" cy="3642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5EA2D-13DB-4BA1-9DA1-8ED54A2EEC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8649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Fullbleed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710" y="2833398"/>
            <a:ext cx="5945149" cy="3471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710" y="2860698"/>
            <a:ext cx="5945147" cy="2168503"/>
          </a:xfrm>
        </p:spPr>
        <p:txBody>
          <a:bodyPr lIns="182880" tIns="0" rIns="91440" bIns="0" anchor="b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0" baseline="0" dirty="0">
                <a:ln w="3175">
                  <a:noFill/>
                </a:ln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74710" y="5139160"/>
            <a:ext cx="5945147" cy="1192713"/>
          </a:xfrm>
        </p:spPr>
        <p:txBody>
          <a:bodyPr lIns="182880" tIns="0" rIns="91440" bIns="0">
            <a:noAutofit/>
          </a:bodyPr>
          <a:lstStyle>
            <a:lvl1pPr marL="0" indent="0">
              <a:buNone/>
              <a:defRPr lang="en-US" sz="2800" kern="1200" spc="0" baseline="0" dirty="0" smtClean="0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85" y="719789"/>
            <a:ext cx="3575048" cy="865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743356-737D-4322-A8C8-0F47072F92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6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60090E-3DB1-4825-9C15-E469CF55D95B}"/>
              </a:ext>
            </a:extLst>
          </p:cNvPr>
          <p:cNvSpPr/>
          <p:nvPr userDrawn="1"/>
        </p:nvSpPr>
        <p:spPr bwMode="auto">
          <a:xfrm>
            <a:off x="-1" y="0"/>
            <a:ext cx="6096001" cy="68580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386904"/>
            <a:ext cx="5378548" cy="662361"/>
          </a:xfrm>
        </p:spPr>
        <p:txBody>
          <a:bodyPr>
            <a:spAutoFit/>
          </a:bodyPr>
          <a:lstStyle>
            <a:lvl1pPr>
              <a:defRPr sz="411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text layout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4E7FCEC-80E1-4457-BF17-DD95C77EB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42" y="1216074"/>
            <a:ext cx="5378548" cy="1861920"/>
          </a:xfrm>
        </p:spPr>
        <p:txBody>
          <a:bodyPr wrap="square">
            <a:spAutoFit/>
          </a:bodyPr>
          <a:lstStyle>
            <a:lvl1pPr marL="281539" indent="-281539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 sz="2399">
                <a:solidFill>
                  <a:schemeClr val="bg1"/>
                </a:solidFill>
              </a:defRPr>
            </a:lvl1pPr>
            <a:lvl2pPr marL="520446" indent="-228488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685465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3pPr>
            <a:lvl4pPr marL="863178" indent="-177714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1028197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540913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G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60090E-3DB1-4825-9C15-E469CF55D95B}"/>
              </a:ext>
            </a:extLst>
          </p:cNvPr>
          <p:cNvSpPr/>
          <p:nvPr userDrawn="1"/>
        </p:nvSpPr>
        <p:spPr bwMode="auto">
          <a:xfrm>
            <a:off x="-1" y="0"/>
            <a:ext cx="6096001" cy="68580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386904"/>
            <a:ext cx="5378548" cy="662361"/>
          </a:xfrm>
        </p:spPr>
        <p:txBody>
          <a:bodyPr>
            <a:spAutoFit/>
          </a:bodyPr>
          <a:lstStyle>
            <a:lvl1pPr>
              <a:defRPr sz="411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text layout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4E7FCEC-80E1-4457-BF17-DD95C77EB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42" y="1216074"/>
            <a:ext cx="5378548" cy="1861920"/>
          </a:xfrm>
        </p:spPr>
        <p:txBody>
          <a:bodyPr wrap="square">
            <a:spAutoFit/>
          </a:bodyPr>
          <a:lstStyle>
            <a:lvl1pPr marL="281539" indent="-281539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 sz="2399">
                <a:solidFill>
                  <a:schemeClr val="bg1"/>
                </a:solidFill>
              </a:defRPr>
            </a:lvl1pPr>
            <a:lvl2pPr marL="520446" indent="-228488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685465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3pPr>
            <a:lvl4pPr marL="863178" indent="-177714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1028197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788627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60090E-3DB1-4825-9C15-E469CF55D95B}"/>
              </a:ext>
            </a:extLst>
          </p:cNvPr>
          <p:cNvSpPr/>
          <p:nvPr userDrawn="1"/>
        </p:nvSpPr>
        <p:spPr bwMode="auto">
          <a:xfrm>
            <a:off x="-1" y="0"/>
            <a:ext cx="6096001" cy="6858000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386904"/>
            <a:ext cx="5378548" cy="662361"/>
          </a:xfrm>
        </p:spPr>
        <p:txBody>
          <a:bodyPr>
            <a:spAutoFit/>
          </a:bodyPr>
          <a:lstStyle>
            <a:lvl1pPr>
              <a:defRPr sz="411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text layout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4E7FCEC-80E1-4457-BF17-DD95C77EB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42" y="1216074"/>
            <a:ext cx="5378548" cy="1861920"/>
          </a:xfrm>
        </p:spPr>
        <p:txBody>
          <a:bodyPr wrap="square">
            <a:spAutoFit/>
          </a:bodyPr>
          <a:lstStyle>
            <a:lvl1pPr marL="281539" indent="-281539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 sz="2399">
                <a:solidFill>
                  <a:schemeClr val="bg1"/>
                </a:solidFill>
              </a:defRPr>
            </a:lvl1pPr>
            <a:lvl2pPr marL="520446" indent="-228488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685465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3pPr>
            <a:lvl4pPr marL="863178" indent="-177714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1028197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3321679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60090E-3DB1-4825-9C15-E469CF55D95B}"/>
              </a:ext>
            </a:extLst>
          </p:cNvPr>
          <p:cNvSpPr/>
          <p:nvPr userDrawn="1"/>
        </p:nvSpPr>
        <p:spPr bwMode="auto">
          <a:xfrm>
            <a:off x="-1" y="0"/>
            <a:ext cx="6096001" cy="6858000"/>
          </a:xfrm>
          <a:prstGeom prst="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386904"/>
            <a:ext cx="5378548" cy="662361"/>
          </a:xfrm>
        </p:spPr>
        <p:txBody>
          <a:bodyPr>
            <a:spAutoFit/>
          </a:bodyPr>
          <a:lstStyle>
            <a:lvl1pPr>
              <a:defRPr sz="411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text layout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4E7FCEC-80E1-4457-BF17-DD95C77EB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42" y="1216074"/>
            <a:ext cx="5378548" cy="1861920"/>
          </a:xfrm>
        </p:spPr>
        <p:txBody>
          <a:bodyPr wrap="square">
            <a:spAutoFit/>
          </a:bodyPr>
          <a:lstStyle>
            <a:lvl1pPr marL="281539" indent="-281539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 sz="2399">
                <a:solidFill>
                  <a:schemeClr val="bg1"/>
                </a:solidFill>
              </a:defRPr>
            </a:lvl1pPr>
            <a:lvl2pPr marL="520446" indent="-228488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685465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3pPr>
            <a:lvl4pPr marL="863178" indent="-177714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1028197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6244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Laven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60090E-3DB1-4825-9C15-E469CF55D95B}"/>
              </a:ext>
            </a:extLst>
          </p:cNvPr>
          <p:cNvSpPr/>
          <p:nvPr userDrawn="1"/>
        </p:nvSpPr>
        <p:spPr bwMode="auto">
          <a:xfrm>
            <a:off x="-1" y="0"/>
            <a:ext cx="6096001" cy="68580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386904"/>
            <a:ext cx="5378548" cy="662361"/>
          </a:xfrm>
        </p:spPr>
        <p:txBody>
          <a:bodyPr>
            <a:spAutoFit/>
          </a:bodyPr>
          <a:lstStyle>
            <a:lvl1pPr>
              <a:defRPr sz="411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text layout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4E7FCEC-80E1-4457-BF17-DD95C77EB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42" y="1216074"/>
            <a:ext cx="5378548" cy="1861920"/>
          </a:xfrm>
        </p:spPr>
        <p:txBody>
          <a:bodyPr wrap="square">
            <a:spAutoFit/>
          </a:bodyPr>
          <a:lstStyle>
            <a:lvl1pPr marL="281539" indent="-281539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 sz="2399">
                <a:solidFill>
                  <a:schemeClr val="bg1"/>
                </a:solidFill>
              </a:defRPr>
            </a:lvl1pPr>
            <a:lvl2pPr marL="520446" indent="-228488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685465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3pPr>
            <a:lvl4pPr marL="863178" indent="-177714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1028197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851746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BE3AF8-84F0-44AD-A9FD-3727983B4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394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1"/>
            <a:ext cx="4339450" cy="1223121"/>
          </a:xfrm>
        </p:spPr>
        <p:txBody>
          <a:bodyPr lIns="182880" rIns="18288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400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02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955E2A-427A-47B5-814C-D99E751026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8600"/>
            <a:ext cx="4339449" cy="6866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1"/>
            <a:ext cx="4339450" cy="1223121"/>
          </a:xfrm>
        </p:spPr>
        <p:txBody>
          <a:bodyPr lIns="182880" rIns="18288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400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7975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394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1"/>
            <a:ext cx="4339450" cy="1223121"/>
          </a:xfrm>
        </p:spPr>
        <p:txBody>
          <a:bodyPr lIns="182880" rIns="18288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400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08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7E1DF8-4F0B-4730-A65D-E9A1FBB13B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3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3945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DD25F7-CA5C-4812-8595-D0CB1685A452}"/>
              </a:ext>
            </a:extLst>
          </p:cNvPr>
          <p:cNvSpPr/>
          <p:nvPr userDrawn="1"/>
        </p:nvSpPr>
        <p:spPr bwMode="auto">
          <a:xfrm>
            <a:off x="0" y="0"/>
            <a:ext cx="4339450" cy="685800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784" tIns="146228" rIns="182784" bIns="1462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191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 dirty="0" err="1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Gotham Book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3"/>
            <a:ext cx="4339450" cy="1223121"/>
          </a:xfrm>
        </p:spPr>
        <p:txBody>
          <a:bodyPr lIns="182880" rIns="182880" anchor="ctr"/>
          <a:lstStyle>
            <a:lvl1pPr marL="0" marR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398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5090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D69C42-D207-4E4D-9BB7-475F596C5E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3394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1"/>
            <a:ext cx="4339450" cy="1223121"/>
          </a:xfrm>
        </p:spPr>
        <p:txBody>
          <a:bodyPr lIns="182880" rIns="18288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400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6444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Fullbleed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LEGO, sky, table&#10;&#10;Description generated with very high confidence">
            <a:extLst>
              <a:ext uri="{FF2B5EF4-FFF2-40B4-BE49-F238E27FC236}">
                <a16:creationId xmlns:a16="http://schemas.microsoft.com/office/drawing/2014/main" id="{83AF1D29-7DDB-4369-B18C-1868A13D4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270170E-9DAD-487C-8F50-8A4C0FC5A4BD}"/>
              </a:ext>
            </a:extLst>
          </p:cNvPr>
          <p:cNvSpPr/>
          <p:nvPr userDrawn="1"/>
        </p:nvSpPr>
        <p:spPr bwMode="auto">
          <a:xfrm>
            <a:off x="0" y="0"/>
            <a:ext cx="9905806" cy="6858000"/>
          </a:xfrm>
          <a:prstGeom prst="rect">
            <a:avLst/>
          </a:prstGeom>
          <a:gradFill flip="none" rotWithShape="1">
            <a:gsLst>
              <a:gs pos="26000">
                <a:schemeClr val="tx1">
                  <a:alpha val="53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8" tIns="143391" rIns="179238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8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4785" y="4518926"/>
            <a:ext cx="6886169" cy="1019980"/>
          </a:xfrm>
        </p:spPr>
        <p:txBody>
          <a:bodyPr anchor="b"/>
          <a:lstStyle>
            <a:lvl1pPr marL="0" indent="0">
              <a:buNone/>
              <a:defRPr sz="2352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8973" y="2084171"/>
            <a:ext cx="6902856" cy="2120726"/>
          </a:xfrm>
        </p:spPr>
        <p:txBody>
          <a:bodyPr anchor="b"/>
          <a:lstStyle>
            <a:lvl1pPr marL="0" indent="0">
              <a:buNone/>
              <a:defRPr lang="en-US" sz="440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marR="0" lvl="0" indent="0" algn="l" defTabSz="913918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175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Presentation Title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AE3026-5C71-4F5D-9267-DC28432481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85" y="719789"/>
            <a:ext cx="3575048" cy="865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2217EB-55AB-4232-AB02-E13FCE71F3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7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39">
          <p15:clr>
            <a:srgbClr val="FBAE40"/>
          </p15:clr>
        </p15:guide>
        <p15:guide id="2" pos="31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7E1DF8-4F0B-4730-A65D-E9A1FBB13B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3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3945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DD25F7-CA5C-4812-8595-D0CB1685A452}"/>
              </a:ext>
            </a:extLst>
          </p:cNvPr>
          <p:cNvSpPr/>
          <p:nvPr userDrawn="1"/>
        </p:nvSpPr>
        <p:spPr bwMode="auto">
          <a:xfrm>
            <a:off x="0" y="0"/>
            <a:ext cx="4339450" cy="685800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1"/>
            <a:ext cx="4339450" cy="1223121"/>
          </a:xfrm>
        </p:spPr>
        <p:txBody>
          <a:bodyPr lIns="182880" rIns="18288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400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434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8620" y="1417578"/>
            <a:ext cx="5109169" cy="2780185"/>
          </a:xfrm>
        </p:spPr>
        <p:txBody>
          <a:bodyPr wrap="square">
            <a:spAutoFit/>
          </a:bodyPr>
          <a:lstStyle>
            <a:lvl1pPr>
              <a:defRPr sz="646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6" y="0"/>
            <a:ext cx="6094444" cy="68561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03376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66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7048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croso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73" y="3113532"/>
            <a:ext cx="2952332" cy="630936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 userDrawn="1"/>
        </p:nvSpPr>
        <p:spPr bwMode="blackWhite">
          <a:xfrm>
            <a:off x="274710" y="6294477"/>
            <a:ext cx="11890295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15085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4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Tit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4F3513-7CDB-4D66-AF83-674551FEA3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73" r="12973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08484A-B774-49CD-96F4-0DC2C66F60C1}"/>
              </a:ext>
            </a:extLst>
          </p:cNvPr>
          <p:cNvSpPr/>
          <p:nvPr userDrawn="1"/>
        </p:nvSpPr>
        <p:spPr bwMode="auto">
          <a:xfrm>
            <a:off x="0" y="1968136"/>
            <a:ext cx="7440638" cy="37022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8" tIns="143391" rIns="179238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8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55660" y="4518926"/>
            <a:ext cx="6886169" cy="1019980"/>
          </a:xfrm>
        </p:spPr>
        <p:txBody>
          <a:bodyPr anchor="b"/>
          <a:lstStyle>
            <a:lvl1pPr marL="0" indent="0">
              <a:buNone/>
              <a:defRPr sz="2352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39848" y="2084171"/>
            <a:ext cx="6902856" cy="2120726"/>
          </a:xfrm>
        </p:spPr>
        <p:txBody>
          <a:bodyPr anchor="b"/>
          <a:lstStyle>
            <a:lvl1pPr marL="0" indent="0">
              <a:buNone/>
              <a:defRPr lang="en-US" sz="440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marR="0" lvl="0" indent="0" algn="l" defTabSz="913918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175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Presentation Title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93AFDF-DBE8-4582-A98F-CAAE008DC8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384" y="1466098"/>
            <a:ext cx="5506218" cy="5391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9851F6-815C-45F3-A61A-DFB152BE15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85" y="719789"/>
            <a:ext cx="3575048" cy="865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CB317E-0EDC-440E-A90E-3E0D733110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8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Tit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5E78B78-D336-4E33-BEDF-950B514D4B56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12188826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37B178-5F5A-4C65-B142-3B4BED86A0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6094412" cy="6858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8D962D-EDE5-47D4-A040-F08AA4F3D8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4413" y="0"/>
              <a:ext cx="6094412" cy="68580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908484A-B774-49CD-96F4-0DC2C66F60C1}"/>
              </a:ext>
            </a:extLst>
          </p:cNvPr>
          <p:cNvSpPr/>
          <p:nvPr userDrawn="1"/>
        </p:nvSpPr>
        <p:spPr bwMode="auto">
          <a:xfrm>
            <a:off x="0" y="1968136"/>
            <a:ext cx="7440638" cy="3702247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8" tIns="143391" rIns="179238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8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 dirty="0" err="1">
              <a:solidFill>
                <a:srgbClr val="0070C0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55660" y="4518926"/>
            <a:ext cx="6886169" cy="1019980"/>
          </a:xfrm>
        </p:spPr>
        <p:txBody>
          <a:bodyPr anchor="b"/>
          <a:lstStyle>
            <a:lvl1pPr marL="0" indent="0">
              <a:buNone/>
              <a:defRPr sz="2352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39848" y="2084171"/>
            <a:ext cx="6902856" cy="2120726"/>
          </a:xfrm>
        </p:spPr>
        <p:txBody>
          <a:bodyPr anchor="b"/>
          <a:lstStyle>
            <a:lvl1pPr marL="0" indent="0">
              <a:buNone/>
              <a:defRPr lang="en-US" sz="440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marR="0" lvl="0" indent="0" algn="l" defTabSz="913918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175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Presentation Title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E276CB-4993-44A9-8C73-DA2AF3182E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85" y="719789"/>
            <a:ext cx="3575048" cy="86553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CA3E0FE-DDBA-4BCA-B97F-3D709284F7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1209" y="1456024"/>
            <a:ext cx="5041748" cy="48758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64A263-2C41-4994-BE66-0C965C9629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8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92000" cy="6870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9427" y="2647338"/>
            <a:ext cx="5945147" cy="2168503"/>
          </a:xfrm>
        </p:spPr>
        <p:txBody>
          <a:bodyPr lIns="182880" tIns="0" rIns="91440" bIns="0" anchor="b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0" baseline="0" dirty="0">
                <a:ln w="3175">
                  <a:noFill/>
                </a:ln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69427" y="4925800"/>
            <a:ext cx="5945147" cy="1192713"/>
          </a:xfrm>
        </p:spPr>
        <p:txBody>
          <a:bodyPr lIns="182880" tIns="0" rIns="91440" bIns="0">
            <a:noAutofit/>
          </a:bodyPr>
          <a:lstStyle>
            <a:lvl1pPr marL="0" indent="0">
              <a:buNone/>
              <a:defRPr lang="en-US" sz="2400" kern="1200" spc="0" baseline="0" dirty="0" smtClean="0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85" y="719789"/>
            <a:ext cx="3575048" cy="865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88447A-4690-43FB-AC69-9A18F5EF59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7182" y="1806945"/>
            <a:ext cx="3890106" cy="46522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BFCD32-8290-44F3-899B-43F7CA01D1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9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49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95348" y="2435227"/>
            <a:ext cx="5487829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5347" y="3905251"/>
            <a:ext cx="5487829" cy="545755"/>
          </a:xfr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tx1">
                    <a:alpha val="99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93" y="2874096"/>
            <a:ext cx="4584012" cy="110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75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95348" y="2435227"/>
            <a:ext cx="5487829" cy="1470025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5347" y="3905251"/>
            <a:ext cx="5487829" cy="545755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lang="en-US" sz="2800" kern="1200" dirty="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93" y="2874096"/>
            <a:ext cx="4584012" cy="110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9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344" y="393192"/>
            <a:ext cx="11149439" cy="795528"/>
          </a:xfrm>
          <a:prstGeom prst="rect">
            <a:avLst/>
          </a:prstGeom>
        </p:spPr>
        <p:txBody>
          <a:bodyPr vert="horz" wrap="square" lIns="0" tIns="45720" rIns="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344" y="1290320"/>
            <a:ext cx="11149439" cy="49276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33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  <p:sldLayoutId id="2147483807" r:id="rId21"/>
    <p:sldLayoutId id="2147483808" r:id="rId22"/>
    <p:sldLayoutId id="2147483809" r:id="rId23"/>
    <p:sldLayoutId id="2147483810" r:id="rId24"/>
    <p:sldLayoutId id="2147483811" r:id="rId25"/>
    <p:sldLayoutId id="2147483812" r:id="rId26"/>
    <p:sldLayoutId id="2147483813" r:id="rId27"/>
    <p:sldLayoutId id="2147483814" r:id="rId28"/>
    <p:sldLayoutId id="2147483815" r:id="rId29"/>
    <p:sldLayoutId id="2147483816" r:id="rId30"/>
    <p:sldLayoutId id="2147483817" r:id="rId31"/>
    <p:sldLayoutId id="2147483818" r:id="rId32"/>
    <p:sldLayoutId id="2147483819" r:id="rId33"/>
    <p:sldLayoutId id="2147483820" r:id="rId34"/>
    <p:sldLayoutId id="2147483821" r:id="rId35"/>
    <p:sldLayoutId id="2147483822" r:id="rId36"/>
    <p:sldLayoutId id="2147483823" r:id="rId37"/>
    <p:sldLayoutId id="2147483824" r:id="rId38"/>
    <p:sldLayoutId id="2147483825" r:id="rId39"/>
    <p:sldLayoutId id="2147483826" r:id="rId40"/>
    <p:sldLayoutId id="2147483827" r:id="rId41"/>
    <p:sldLayoutId id="2147483828" r:id="rId42"/>
    <p:sldLayoutId id="2147483829" r:id="rId43"/>
    <p:sldLayoutId id="2147483830" r:id="rId44"/>
    <p:sldLayoutId id="2147483831" r:id="rId4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spc="-100" baseline="0">
          <a:solidFill>
            <a:schemeClr val="tx1">
              <a:alpha val="99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SzPct val="90000"/>
        <a:buFont typeface="Wingdings" pitchFamily="2" charset="2"/>
        <a:buNone/>
        <a:defRPr sz="3200" kern="1200">
          <a:solidFill>
            <a:schemeClr val="tx2">
              <a:alpha val="99000"/>
            </a:schemeClr>
          </a:solidFill>
          <a:latin typeface="+mn-lt"/>
          <a:ea typeface="+mn-ea"/>
          <a:cs typeface="+mn-cs"/>
        </a:defRPr>
      </a:lvl1pPr>
      <a:lvl2pPr marL="230187" indent="0" algn="l" defTabSz="914400" rtl="0" eaLnBrk="1" latinLnBrk="0" hangingPunct="1">
        <a:spcBef>
          <a:spcPts val="0"/>
        </a:spcBef>
        <a:spcAft>
          <a:spcPts val="1200"/>
        </a:spcAft>
        <a:buSzPct val="90000"/>
        <a:buFont typeface="Wingdings" pitchFamily="2" charset="2"/>
        <a:buNone/>
        <a:defRPr sz="2400" kern="1200">
          <a:solidFill>
            <a:schemeClr val="tx1">
              <a:alpha val="99000"/>
            </a:schemeClr>
          </a:solidFill>
          <a:latin typeface="+mn-lt"/>
          <a:ea typeface="+mn-ea"/>
          <a:cs typeface="+mn-cs"/>
        </a:defRPr>
      </a:lvl2pPr>
      <a:lvl3pPr marL="403225" indent="0" algn="l" defTabSz="914400" rtl="0" eaLnBrk="1" latinLnBrk="0" hangingPunct="1">
        <a:spcBef>
          <a:spcPts val="0"/>
        </a:spcBef>
        <a:spcAft>
          <a:spcPts val="1200"/>
        </a:spcAft>
        <a:buSzPct val="90000"/>
        <a:buFont typeface="Wingdings" pitchFamily="2" charset="2"/>
        <a:buNone/>
        <a:defRPr sz="2000" kern="1200">
          <a:solidFill>
            <a:schemeClr val="tx1">
              <a:alpha val="99000"/>
            </a:schemeClr>
          </a:solidFill>
          <a:latin typeface="+mn-lt"/>
          <a:ea typeface="+mn-ea"/>
          <a:cs typeface="+mn-cs"/>
        </a:defRPr>
      </a:lvl3pPr>
      <a:lvl4pPr marL="568325" indent="0" algn="l" defTabSz="914400" rtl="0" eaLnBrk="1" latinLnBrk="0" hangingPunct="1">
        <a:spcBef>
          <a:spcPts val="0"/>
        </a:spcBef>
        <a:spcAft>
          <a:spcPts val="1200"/>
        </a:spcAft>
        <a:buSzPct val="90000"/>
        <a:buFont typeface="Wingdings" pitchFamily="2" charset="2"/>
        <a:buNone/>
        <a:defRPr sz="1800" kern="1200">
          <a:solidFill>
            <a:schemeClr val="tx1">
              <a:alpha val="99000"/>
            </a:schemeClr>
          </a:solidFill>
          <a:latin typeface="+mn-lt"/>
          <a:ea typeface="+mn-ea"/>
          <a:cs typeface="+mn-cs"/>
        </a:defRPr>
      </a:lvl4pPr>
      <a:lvl5pPr marL="741362" indent="0" algn="l" defTabSz="914400" rtl="0" eaLnBrk="1" latinLnBrk="0" hangingPunct="1">
        <a:spcBef>
          <a:spcPts val="0"/>
        </a:spcBef>
        <a:spcAft>
          <a:spcPts val="1200"/>
        </a:spcAft>
        <a:buSzPct val="90000"/>
        <a:buFont typeface="Wingdings" pitchFamily="2" charset="2"/>
        <a:buNone/>
        <a:defRPr sz="1800" kern="1200">
          <a:solidFill>
            <a:schemeClr val="tx1">
              <a:alpha val="99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D9883-81D4-4FAF-AE5B-C01293A23D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008" y="2084171"/>
            <a:ext cx="6902856" cy="2120726"/>
          </a:xfrm>
        </p:spPr>
        <p:txBody>
          <a:bodyPr/>
          <a:lstStyle/>
          <a:p>
            <a:r>
              <a:rPr lang="en-US" dirty="0"/>
              <a:t>Coding with Minecraft 7: Iteration</a:t>
            </a:r>
          </a:p>
        </p:txBody>
      </p:sp>
    </p:spTree>
    <p:extLst>
      <p:ext uri="{BB962C8B-B14F-4D97-AF65-F5344CB8AC3E}">
        <p14:creationId xmlns:p14="http://schemas.microsoft.com/office/powerpoint/2010/main" val="120965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63CC70-18BE-4B5C-9859-C30CB38071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-1" b="-1"/>
          <a:stretch/>
        </p:blipFill>
        <p:spPr>
          <a:xfrm>
            <a:off x="6096000" y="1"/>
            <a:ext cx="609441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5F91E-BD02-4BB6-BC0F-70FFB6545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386371"/>
            <a:ext cx="5377147" cy="701731"/>
          </a:xfrm>
        </p:spPr>
        <p:txBody>
          <a:bodyPr/>
          <a:lstStyle/>
          <a:p>
            <a:r>
              <a:rPr lang="en-US" sz="4400" dirty="0">
                <a:latin typeface="Torque Bold" panose="020B0803030202050203" pitchFamily="34" charset="0"/>
              </a:rPr>
              <a:t>Code with loops</a:t>
            </a:r>
            <a:endParaRPr lang="en-US" sz="4400" dirty="0">
              <a:solidFill>
                <a:schemeClr val="bg1"/>
              </a:solidFill>
              <a:latin typeface="Torque Bold" panose="020B080303020205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29874-A28E-49F1-8C07-5DD51CC4F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2" y="1835857"/>
            <a:ext cx="5377147" cy="3625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Gotham Book" pitchFamily="50" charset="0"/>
              </a:rPr>
              <a:t>Get to know your agent</a:t>
            </a:r>
          </a:p>
          <a:p>
            <a:pPr marL="0" indent="0">
              <a:buNone/>
            </a:pPr>
            <a:r>
              <a:rPr lang="en-US" dirty="0">
                <a:latin typeface="Gotham Book" pitchFamily="50" charset="0"/>
              </a:rPr>
              <a:t>Code it to move, turn, and more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75BFE0-3DE1-4E1B-8B0D-E644D0EF3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5" y="727509"/>
            <a:ext cx="6094415" cy="540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84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63CC70-18BE-4B5C-9859-C30CB38071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-1" b="-1"/>
          <a:stretch/>
        </p:blipFill>
        <p:spPr>
          <a:xfrm>
            <a:off x="6096000" y="1"/>
            <a:ext cx="609441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5F91E-BD02-4BB6-BC0F-70FFB6545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386199"/>
            <a:ext cx="5377147" cy="1311128"/>
          </a:xfrm>
        </p:spPr>
        <p:txBody>
          <a:bodyPr/>
          <a:lstStyle/>
          <a:p>
            <a:r>
              <a:rPr lang="en-US" sz="4400" dirty="0">
                <a:latin typeface="Torque Bold" panose="020B0803030202050203" pitchFamily="34" charset="0"/>
              </a:rPr>
              <a:t>An agent with dance moves</a:t>
            </a:r>
            <a:endParaRPr lang="en-US" sz="4400" dirty="0">
              <a:solidFill>
                <a:schemeClr val="bg1"/>
              </a:solidFill>
              <a:latin typeface="Torque Bold" panose="020B080303020205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29874-A28E-49F1-8C07-5DD51CC4F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2" y="1835857"/>
            <a:ext cx="5377147" cy="3625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Gotham Book" pitchFamily="50" charset="0"/>
              </a:rPr>
              <a:t>Use loops to teach your agent to dance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48B5965-1C13-4150-8813-59F36D59C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7209" y="1210503"/>
            <a:ext cx="5041748" cy="48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16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33797" y="295917"/>
            <a:ext cx="11149439" cy="795528"/>
          </a:xfrm>
        </p:spPr>
        <p:txBody>
          <a:bodyPr/>
          <a:lstStyle/>
          <a:p>
            <a:r>
              <a:rPr lang="en-US" dirty="0"/>
              <a:t>Let’s discuss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2946806" y="1610833"/>
            <a:ext cx="7949794" cy="4356581"/>
          </a:xfrm>
          <a:solidFill>
            <a:schemeClr val="tx2"/>
          </a:solidFill>
        </p:spPr>
        <p:txBody>
          <a:bodyPr vert="horz" lIns="1097280" tIns="640080" rIns="731520" bIns="45720" rtlCol="0">
            <a:noAutofit/>
          </a:bodyPr>
          <a:lstStyle/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Are agent commands based on coordinates or the direction the agent faces? </a:t>
            </a:r>
          </a:p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How do you turn on the </a:t>
            </a:r>
            <a:r>
              <a:rPr lang="en-US" sz="2800" dirty="0" err="1">
                <a:solidFill>
                  <a:schemeClr val="bg1"/>
                </a:solidFill>
              </a:rPr>
              <a:t>Slo</a:t>
            </a:r>
            <a:r>
              <a:rPr lang="en-US" sz="2800" dirty="0">
                <a:solidFill>
                  <a:schemeClr val="bg1"/>
                </a:solidFill>
              </a:rPr>
              <a:t>-Mo feature in </a:t>
            </a:r>
            <a:r>
              <a:rPr lang="en-US" sz="2800" dirty="0" err="1">
                <a:solidFill>
                  <a:schemeClr val="bg1"/>
                </a:solidFill>
              </a:rPr>
              <a:t>MakeCode</a:t>
            </a:r>
            <a:r>
              <a:rPr lang="en-US" sz="2800" dirty="0">
                <a:solidFill>
                  <a:schemeClr val="bg1"/>
                </a:solidFill>
              </a:rPr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01CDF-CA63-4E61-B98F-EAB50A47D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057" y="2573079"/>
            <a:ext cx="2407040" cy="339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4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8599047-8F94-40E6-8999-C714A45B6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674" y="1670096"/>
            <a:ext cx="7003155" cy="1362075"/>
          </a:xfrm>
        </p:spPr>
        <p:txBody>
          <a:bodyPr/>
          <a:lstStyle/>
          <a:p>
            <a:r>
              <a:rPr lang="en-US" sz="2800" dirty="0"/>
              <a:t>Lesson A </a:t>
            </a:r>
            <a:br>
              <a:rPr lang="en-US" sz="2800" dirty="0"/>
            </a:br>
            <a:br>
              <a:rPr lang="en-US" sz="2800" dirty="0"/>
            </a:br>
            <a:r>
              <a:rPr lang="en-US" sz="4800" dirty="0"/>
              <a:t>What we learned today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648E031-3704-4492-9CEE-663DB5C89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4948" y="3211923"/>
            <a:ext cx="6629152" cy="1500187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bg1"/>
                </a:solidFill>
                <a:latin typeface="Gotham Book" pitchFamily="50" charset="0"/>
              </a:rPr>
              <a:t>What iteration is, other words for it, and the benefits in coding</a:t>
            </a: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bg1"/>
                </a:solidFill>
                <a:latin typeface="Gotham Book" pitchFamily="50" charset="0"/>
              </a:rPr>
              <a:t>Different types of loop blocks in Microsoft </a:t>
            </a:r>
            <a:r>
              <a:rPr lang="en-US" sz="2000" dirty="0" err="1">
                <a:solidFill>
                  <a:schemeClr val="bg1"/>
                </a:solidFill>
                <a:latin typeface="Gotham Book" pitchFamily="50" charset="0"/>
              </a:rPr>
              <a:t>MakeCode</a:t>
            </a:r>
            <a:endParaRPr lang="en-US" sz="2000" dirty="0">
              <a:solidFill>
                <a:schemeClr val="bg1"/>
              </a:solidFill>
              <a:latin typeface="Gotham Book" pitchFamily="50" charset="0"/>
            </a:endParaRP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bg1"/>
                </a:solidFill>
                <a:latin typeface="Gotham Book" pitchFamily="50" charset="0"/>
              </a:rPr>
              <a:t>Got to know your agent</a:t>
            </a: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bg1"/>
                </a:solidFill>
                <a:latin typeface="Gotham Book" pitchFamily="50" charset="0"/>
              </a:rPr>
              <a:t>Used loops to code your agent to dance</a:t>
            </a:r>
          </a:p>
        </p:txBody>
      </p:sp>
    </p:spTree>
    <p:extLst>
      <p:ext uri="{BB962C8B-B14F-4D97-AF65-F5344CB8AC3E}">
        <p14:creationId xmlns:p14="http://schemas.microsoft.com/office/powerpoint/2010/main" val="45524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24064" y="305640"/>
            <a:ext cx="11149439" cy="795528"/>
          </a:xfrm>
        </p:spPr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1586" y="1610833"/>
            <a:ext cx="12190413" cy="4356581"/>
          </a:xfrm>
          <a:solidFill>
            <a:schemeClr val="tx2"/>
          </a:solidFill>
        </p:spPr>
        <p:txBody>
          <a:bodyPr vert="horz" lIns="548640" tIns="822960" rIns="731520" bIns="45720" rtlCol="0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otham Book" pitchFamily="50" charset="0"/>
              </a:rPr>
              <a:t>Use loops to code our agent to build a tower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7623EC-7D0D-417C-BEC0-4814AFC0E5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353446">
            <a:off x="7451143" y="1894338"/>
            <a:ext cx="4265730" cy="432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BA984-EA08-4D94-9CF0-AC4DF4FEB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6" y="1296887"/>
            <a:ext cx="7004979" cy="1362075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latin typeface="Torque Bold" panose="020B0803030202050203" pitchFamily="34" charset="0"/>
              </a:rPr>
              <a:t>Lesson B: </a:t>
            </a:r>
            <a:br>
              <a:rPr lang="en-US" dirty="0">
                <a:solidFill>
                  <a:schemeClr val="bg1"/>
                </a:solidFill>
                <a:latin typeface="Torque Bold" panose="020B0803030202050203" pitchFamily="34" charset="0"/>
              </a:rPr>
            </a:br>
            <a:r>
              <a:rPr lang="en-US" sz="4800" dirty="0">
                <a:solidFill>
                  <a:schemeClr val="bg1"/>
                </a:solidFill>
                <a:latin typeface="Torque Bold" panose="020B0803030202050203" pitchFamily="34" charset="0"/>
              </a:rPr>
              <a:t>Coding with Iteration</a:t>
            </a:r>
            <a:endParaRPr lang="en-US" dirty="0">
              <a:solidFill>
                <a:schemeClr val="bg1"/>
              </a:solidFill>
              <a:latin typeface="Torque Bold" panose="020B0803030202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03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 txBox="1">
            <a:spLocks/>
          </p:cNvSpPr>
          <p:nvPr/>
        </p:nvSpPr>
        <p:spPr>
          <a:xfrm>
            <a:off x="4866961" y="894"/>
            <a:ext cx="7186116" cy="6856215"/>
          </a:xfrm>
          <a:prstGeom prst="rect">
            <a:avLst/>
          </a:prstGeom>
        </p:spPr>
        <p:txBody>
          <a:bodyPr anchor="ctr">
            <a:noAutofit/>
          </a:bodyPr>
          <a:lstStyle>
            <a:lvl1pPr marL="339669" marR="0" indent="-339669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-71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72992" marR="0" indent="-233324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8380" marR="0" indent="-225387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>
                <a:tab pos="798380" algn="l"/>
              </a:tabLst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30117" marR="0" indent="-231735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5504" marR="0" indent="-225387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>
                <a:tab pos="1255504" algn="l"/>
              </a:tabLst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083" indent="-228553" algn="l" defTabSz="9142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85" indent="-228553" algn="l" defTabSz="9142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92" indent="-228553" algn="l" defTabSz="9142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97" indent="-228553" algn="l" defTabSz="9142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spc="0" dirty="0">
                <a:solidFill>
                  <a:schemeClr val="accent1">
                    <a:alpha val="99000"/>
                  </a:schemeClr>
                </a:solidFill>
                <a:latin typeface="+mn-lt"/>
              </a:rPr>
              <a:t>Look for iteration in everyday tasks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spc="0" dirty="0">
                <a:solidFill>
                  <a:schemeClr val="accent1">
                    <a:alpha val="99000"/>
                  </a:schemeClr>
                </a:solidFill>
                <a:latin typeface="+mn-lt"/>
              </a:rPr>
              <a:t>Code our agent to build a tower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DCFEC8-659C-4C91-8C70-551F8983F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What </a:t>
            </a:r>
            <a:br>
              <a:rPr lang="en-US" sz="4800" dirty="0"/>
            </a:br>
            <a:r>
              <a:rPr lang="en-US" sz="4800" dirty="0"/>
              <a:t>We’ll </a:t>
            </a:r>
            <a:br>
              <a:rPr lang="en-US" sz="4800" dirty="0"/>
            </a:br>
            <a:r>
              <a:rPr lang="en-US" sz="4800" dirty="0"/>
              <a:t>learn</a:t>
            </a:r>
          </a:p>
        </p:txBody>
      </p:sp>
    </p:spTree>
    <p:extLst>
      <p:ext uri="{BB962C8B-B14F-4D97-AF65-F5344CB8AC3E}">
        <p14:creationId xmlns:p14="http://schemas.microsoft.com/office/powerpoint/2010/main" val="102424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47472" y="294696"/>
            <a:ext cx="11149439" cy="795528"/>
          </a:xfrm>
        </p:spPr>
        <p:txBody>
          <a:bodyPr/>
          <a:lstStyle/>
          <a:p>
            <a:r>
              <a:rPr lang="en-US" dirty="0"/>
              <a:t>What’s the task?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1587" y="1610833"/>
            <a:ext cx="12188826" cy="4356581"/>
          </a:xfrm>
          <a:solidFill>
            <a:schemeClr val="accent1"/>
          </a:solidFill>
        </p:spPr>
        <p:txBody>
          <a:bodyPr vert="horz" lIns="548640" tIns="822960" rIns="731520" bIns="45720" rtlCol="0">
            <a:no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Gotham Book" pitchFamily="50" charset="0"/>
              </a:rPr>
              <a:t>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DAE5BB-4A95-476E-A828-D515BFFD0819}"/>
              </a:ext>
            </a:extLst>
          </p:cNvPr>
          <p:cNvSpPr txBox="1"/>
          <p:nvPr/>
        </p:nvSpPr>
        <p:spPr>
          <a:xfrm>
            <a:off x="375227" y="1919379"/>
            <a:ext cx="5118100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buSzPct val="90000"/>
            </a:pPr>
            <a:r>
              <a:rPr lang="en-US" sz="2800" dirty="0">
                <a:solidFill>
                  <a:srgbClr val="FFFFFF"/>
                </a:solidFill>
                <a:latin typeface="Gotham Book" pitchFamily="50" charset="0"/>
              </a:rPr>
              <a:t>Steps:</a:t>
            </a:r>
          </a:p>
          <a:p>
            <a:pPr marL="514350" lvl="0" indent="-514350">
              <a:spcAft>
                <a:spcPts val="600"/>
              </a:spcAft>
              <a:buSzPct val="90000"/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  <a:latin typeface="Gotham Book" pitchFamily="50" charset="0"/>
              </a:rPr>
              <a:t>Pull your __ from your pocket.</a:t>
            </a:r>
          </a:p>
          <a:p>
            <a:pPr marL="514350" lvl="0" indent="-514350">
              <a:spcAft>
                <a:spcPts val="600"/>
              </a:spcAft>
              <a:buSzPct val="90000"/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  <a:latin typeface="Gotham Book" pitchFamily="50" charset="0"/>
              </a:rPr>
              <a:t>Press the power button on your __.</a:t>
            </a:r>
          </a:p>
          <a:p>
            <a:pPr marL="514350" lvl="0" indent="-514350">
              <a:spcAft>
                <a:spcPts val="600"/>
              </a:spcAft>
              <a:buSzPct val="90000"/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  <a:latin typeface="Gotham Book" pitchFamily="50" charset="0"/>
              </a:rPr>
              <a:t>Unlock it.</a:t>
            </a:r>
          </a:p>
          <a:p>
            <a:pPr marL="514350" lvl="0" indent="-514350">
              <a:spcAft>
                <a:spcPts val="600"/>
              </a:spcAft>
              <a:buSzPct val="90000"/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  <a:latin typeface="Gotham Book" pitchFamily="50" charset="0"/>
              </a:rPr>
              <a:t>Get onto the internet.</a:t>
            </a:r>
          </a:p>
          <a:p>
            <a:endParaRPr lang="en-US" sz="1600" dirty="0" err="1">
              <a:solidFill>
                <a:schemeClr val="accent2">
                  <a:alpha val="99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B63D02-E687-4817-B3DB-17BB726D7094}"/>
              </a:ext>
            </a:extLst>
          </p:cNvPr>
          <p:cNvGrpSpPr/>
          <p:nvPr/>
        </p:nvGrpSpPr>
        <p:grpSpPr>
          <a:xfrm>
            <a:off x="5744297" y="1824067"/>
            <a:ext cx="5508770" cy="3930107"/>
            <a:chOff x="5744297" y="1824067"/>
            <a:chExt cx="5508770" cy="3930107"/>
          </a:xfrm>
        </p:grpSpPr>
        <p:pic>
          <p:nvPicPr>
            <p:cNvPr id="4" name="Picture 3" descr="A screenshot of a cell phone&#10;&#10;Description generated with high confidence">
              <a:extLst>
                <a:ext uri="{FF2B5EF4-FFF2-40B4-BE49-F238E27FC236}">
                  <a16:creationId xmlns:a16="http://schemas.microsoft.com/office/drawing/2014/main" id="{9E80099A-31B1-4545-8251-9210CEC72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4027" y="1824067"/>
              <a:ext cx="4209040" cy="3930107"/>
            </a:xfrm>
            <a:prstGeom prst="rect">
              <a:avLst/>
            </a:prstGeom>
          </p:spPr>
        </p:pic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587D1D9A-D327-4F84-A8A6-F1581CA97F61}"/>
                </a:ext>
              </a:extLst>
            </p:cNvPr>
            <p:cNvSpPr txBox="1">
              <a:spLocks/>
            </p:cNvSpPr>
            <p:nvPr/>
          </p:nvSpPr>
          <p:spPr>
            <a:xfrm>
              <a:off x="5744297" y="1919379"/>
              <a:ext cx="5257800" cy="91272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bg1"/>
                  </a:solidFill>
                  <a:latin typeface="Gotham Book" pitchFamily="50" charset="0"/>
                </a:rPr>
                <a:t>Code:</a:t>
              </a:r>
            </a:p>
            <a:p>
              <a:pPr marL="514350" indent="-514350">
                <a:buFont typeface="+mj-lt"/>
                <a:buAutoNum type="arabicPeriod"/>
              </a:pPr>
              <a:endParaRPr lang="en-US" dirty="0">
                <a:solidFill>
                  <a:schemeClr val="bg1"/>
                </a:solidFill>
                <a:latin typeface="Gotham Book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689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76211"/>
            <a:ext cx="5378548" cy="1311128"/>
          </a:xfrm>
        </p:spPr>
        <p:txBody>
          <a:bodyPr/>
          <a:lstStyle/>
          <a:p>
            <a:r>
              <a:rPr lang="en-US" sz="4400" dirty="0"/>
              <a:t>One block at a time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918" y="1756871"/>
            <a:ext cx="5378548" cy="276922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Gotham Book" pitchFamily="50" charset="0"/>
              </a:rPr>
              <a:t>Code our agent to build a tower with a          loop</a:t>
            </a:r>
          </a:p>
          <a:p>
            <a:r>
              <a:rPr lang="en-US" dirty="0">
                <a:latin typeface="Gotham Book" pitchFamily="50" charset="0"/>
              </a:rPr>
              <a:t>Easily monitor each pass through the loop</a:t>
            </a:r>
          </a:p>
          <a:p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023663-0607-4568-8EA1-64D552CAAAE9}"/>
              </a:ext>
            </a:extLst>
          </p:cNvPr>
          <p:cNvSpPr/>
          <p:nvPr/>
        </p:nvSpPr>
        <p:spPr>
          <a:xfrm>
            <a:off x="1667610" y="2392929"/>
            <a:ext cx="786581" cy="481780"/>
          </a:xfrm>
          <a:prstGeom prst="roundRect">
            <a:avLst/>
          </a:prstGeom>
          <a:solidFill>
            <a:srgbClr val="569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Gotham Book" pitchFamily="50" charset="0"/>
              </a:rPr>
              <a:t>for</a:t>
            </a:r>
          </a:p>
        </p:txBody>
      </p:sp>
      <p:pic>
        <p:nvPicPr>
          <p:cNvPr id="8" name="Picture 2" descr="A Tower of Gold">
            <a:extLst>
              <a:ext uri="{FF2B5EF4-FFF2-40B4-BE49-F238E27FC236}">
                <a16:creationId xmlns:a16="http://schemas.microsoft.com/office/drawing/2014/main" id="{A6540520-6A84-4191-84CF-65A272784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6" t="3175" r="44390"/>
          <a:stretch/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9348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28016" y="301845"/>
            <a:ext cx="11149439" cy="795528"/>
          </a:xfrm>
        </p:spPr>
        <p:txBody>
          <a:bodyPr/>
          <a:lstStyle/>
          <a:p>
            <a:r>
              <a:rPr lang="en-US" dirty="0"/>
              <a:t>Let’s discuss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2946806" y="1610833"/>
            <a:ext cx="7289394" cy="4356581"/>
          </a:xfrm>
          <a:solidFill>
            <a:schemeClr val="accent1"/>
          </a:solidFill>
        </p:spPr>
        <p:txBody>
          <a:bodyPr vert="horz" lIns="1097280" tIns="640080" rIns="731520" bIns="45720" rtlCol="0">
            <a:noAutofit/>
          </a:bodyPr>
          <a:lstStyle/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When an agent places blocks, which corner of his inventory is used? </a:t>
            </a:r>
          </a:p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How do you see your agent’s inventory?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C4DAE-6581-4BB7-92C5-0AFDAEE313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08998" y="1783858"/>
            <a:ext cx="1988546" cy="519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8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BA984-EA08-4D94-9CF0-AC4DF4FEB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69" y="1290505"/>
            <a:ext cx="7120648" cy="1362075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latin typeface="Torque Bold" panose="020B0803030202050203" pitchFamily="34" charset="0"/>
              </a:rPr>
              <a:t>Lesson A:  </a:t>
            </a:r>
            <a:br>
              <a:rPr lang="en-US" dirty="0">
                <a:solidFill>
                  <a:schemeClr val="bg1"/>
                </a:solidFill>
                <a:latin typeface="Torque Bold" panose="020B0803030202050203" pitchFamily="34" charset="0"/>
              </a:rPr>
            </a:br>
            <a:r>
              <a:rPr lang="en-US" sz="4800" dirty="0">
                <a:solidFill>
                  <a:schemeClr val="bg1"/>
                </a:solidFill>
                <a:latin typeface="Torque Bold" panose="020B0803030202050203" pitchFamily="34" charset="0"/>
              </a:rPr>
              <a:t>Introduction to iteration</a:t>
            </a:r>
            <a:endParaRPr lang="en-US" dirty="0">
              <a:solidFill>
                <a:schemeClr val="bg1"/>
              </a:solidFill>
              <a:latin typeface="Torque Bold" panose="020B0803030202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21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" y="0"/>
            <a:ext cx="12188825" cy="6858000"/>
            <a:chOff x="0" y="0"/>
            <a:chExt cx="12186744" cy="6858000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3372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3372" y="0"/>
              <a:ext cx="6093372" cy="68580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0638832-F8AC-4B29-9101-B3E2FE411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720" y="2599764"/>
            <a:ext cx="4347383" cy="4258235"/>
          </a:xfrm>
          <a:prstGeom prst="rect">
            <a:avLst/>
          </a:prstGeom>
        </p:spPr>
      </p:pic>
      <p:sp>
        <p:nvSpPr>
          <p:cNvPr id="10" name="Title 5"/>
          <p:cNvSpPr>
            <a:spLocks noGrp="1"/>
          </p:cNvSpPr>
          <p:nvPr>
            <p:ph type="title"/>
          </p:nvPr>
        </p:nvSpPr>
        <p:spPr>
          <a:xfrm>
            <a:off x="598262" y="1675534"/>
            <a:ext cx="9487060" cy="1362075"/>
          </a:xfrm>
        </p:spPr>
        <p:txBody>
          <a:bodyPr/>
          <a:lstStyle/>
          <a:p>
            <a:r>
              <a:rPr lang="en-US" sz="2800" dirty="0"/>
              <a:t>Lesson B</a:t>
            </a:r>
            <a:br>
              <a:rPr lang="en-US" sz="2800" dirty="0"/>
            </a:br>
            <a:r>
              <a:rPr lang="en-US" sz="2800" dirty="0"/>
              <a:t> </a:t>
            </a:r>
            <a:br>
              <a:rPr lang="en-US" sz="3600" dirty="0"/>
            </a:br>
            <a:r>
              <a:rPr lang="en-US" sz="4800" dirty="0"/>
              <a:t>What we learned today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idx="1"/>
          </p:nvPr>
        </p:nvSpPr>
        <p:spPr>
          <a:xfrm>
            <a:off x="861157" y="3459599"/>
            <a:ext cx="6048525" cy="1500187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  <a:latin typeface="Gotham Book" pitchFamily="50" charset="0"/>
              </a:rPr>
              <a:t>Found example of iteration in everyday tasks</a:t>
            </a:r>
          </a:p>
          <a:p>
            <a:r>
              <a:rPr lang="en-US" sz="2000" dirty="0">
                <a:solidFill>
                  <a:schemeClr val="bg1"/>
                </a:solidFill>
                <a:latin typeface="Gotham Book" pitchFamily="50" charset="0"/>
              </a:rPr>
              <a:t>Coded with loops to get our agent to build a tower</a:t>
            </a:r>
          </a:p>
        </p:txBody>
      </p:sp>
    </p:spTree>
    <p:extLst>
      <p:ext uri="{BB962C8B-B14F-4D97-AF65-F5344CB8AC3E}">
        <p14:creationId xmlns:p14="http://schemas.microsoft.com/office/powerpoint/2010/main" val="33613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28016" y="298454"/>
            <a:ext cx="11149439" cy="795528"/>
          </a:xfrm>
        </p:spPr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1587" y="1610833"/>
            <a:ext cx="12188826" cy="4356581"/>
          </a:xfrm>
          <a:solidFill>
            <a:schemeClr val="accent1"/>
          </a:solidFill>
        </p:spPr>
        <p:txBody>
          <a:bodyPr vert="horz" lIns="548640" tIns="822960" rIns="731520" bIns="45720" rtlCol="0">
            <a:noAutofit/>
          </a:bodyPr>
          <a:lstStyle/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Teach our agent to farm</a:t>
            </a:r>
          </a:p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Fix broken code with loops</a:t>
            </a:r>
          </a:p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Take a short quiz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7623EC-7D0D-417C-BEC0-4814AFC0E5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9473" y="2276224"/>
            <a:ext cx="4133019" cy="418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57DD9F-0697-421B-8E7A-C1DBEB0CB8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103" y="1157162"/>
            <a:ext cx="3309661" cy="420684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280E676-D406-4765-8C84-B2ACD47F1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62" y="1449394"/>
            <a:ext cx="9338204" cy="1237262"/>
          </a:xfrm>
        </p:spPr>
        <p:txBody>
          <a:bodyPr/>
          <a:lstStyle/>
          <a:p>
            <a:r>
              <a:rPr lang="en-US" sz="2800" dirty="0">
                <a:solidFill>
                  <a:schemeClr val="tx1">
                    <a:alpha val="99000"/>
                  </a:schemeClr>
                </a:solidFill>
              </a:rPr>
              <a:t>L C :</a:t>
            </a:r>
            <a:br>
              <a:rPr lang="en-US" sz="2800" dirty="0">
                <a:solidFill>
                  <a:schemeClr val="tx1">
                    <a:alpha val="99000"/>
                  </a:schemeClr>
                </a:solidFill>
              </a:rPr>
            </a:br>
            <a:r>
              <a:rPr lang="en-US" sz="4800" cap="none" dirty="0">
                <a:solidFill>
                  <a:schemeClr val="tx1">
                    <a:alpha val="99000"/>
                  </a:schemeClr>
                </a:solidFill>
              </a:rPr>
              <a:t>Debugging with iteration</a:t>
            </a:r>
            <a:endParaRPr lang="en-US" sz="6000" cap="none" dirty="0">
              <a:solidFill>
                <a:schemeClr val="tx1">
                  <a:alpha val="9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3011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4F900D-1028-46CC-B181-0B93BB797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What </a:t>
            </a:r>
            <a:br>
              <a:rPr lang="en-US" sz="4800" dirty="0"/>
            </a:br>
            <a:r>
              <a:rPr lang="en-US" sz="4800" dirty="0"/>
              <a:t>we’ll </a:t>
            </a:r>
            <a:br>
              <a:rPr lang="en-US" sz="4800" dirty="0"/>
            </a:br>
            <a:r>
              <a:rPr lang="en-US" sz="4800" dirty="0"/>
              <a:t>learn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AE3FDF-DA33-49CE-86E2-ACF7A4E22FCD}"/>
              </a:ext>
            </a:extLst>
          </p:cNvPr>
          <p:cNvSpPr/>
          <p:nvPr/>
        </p:nvSpPr>
        <p:spPr>
          <a:xfrm>
            <a:off x="5128010" y="2175972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accent4"/>
                </a:solidFill>
              </a:rPr>
              <a:t>Code our agent to till soil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accent4"/>
                </a:solidFill>
              </a:rPr>
              <a:t>Fix broken code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accent4"/>
                </a:solidFill>
              </a:rPr>
              <a:t>Check our learning progress with a quiz</a:t>
            </a:r>
          </a:p>
        </p:txBody>
      </p:sp>
    </p:spTree>
    <p:extLst>
      <p:ext uri="{BB962C8B-B14F-4D97-AF65-F5344CB8AC3E}">
        <p14:creationId xmlns:p14="http://schemas.microsoft.com/office/powerpoint/2010/main" val="262813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AD15BA-2F0A-4C2D-BCD2-9C4A7E10A1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-1" b="-1"/>
          <a:stretch/>
        </p:blipFill>
        <p:spPr>
          <a:xfrm>
            <a:off x="6096000" y="1"/>
            <a:ext cx="6094414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7CB730C-24E9-4F5A-8F21-BFCE62662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020" y="1037602"/>
            <a:ext cx="5377147" cy="662361"/>
          </a:xfrm>
        </p:spPr>
        <p:txBody>
          <a:bodyPr>
            <a:noAutofit/>
          </a:bodyPr>
          <a:lstStyle/>
          <a:p>
            <a:r>
              <a:rPr lang="en-US" sz="4400" dirty="0">
                <a:latin typeface="Torque Bold" panose="020B0803030202050203" pitchFamily="34" charset="0"/>
              </a:rPr>
              <a:t>Help your agent farm</a:t>
            </a:r>
            <a:endParaRPr lang="en-US" sz="4400" dirty="0">
              <a:solidFill>
                <a:schemeClr val="bg1"/>
              </a:solidFill>
              <a:latin typeface="Torque Bold" panose="020B0803030202050203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1B2491E-2BFC-4106-A7DF-4A1DF82099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2" y="2016323"/>
            <a:ext cx="5377147" cy="14698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Gotham Book" pitchFamily="50" charset="0"/>
              </a:rPr>
              <a:t>Teach it to till soil</a:t>
            </a:r>
          </a:p>
          <a:p>
            <a:pPr marL="0" indent="0">
              <a:buNone/>
            </a:pPr>
            <a:r>
              <a:rPr lang="en-US" dirty="0">
                <a:latin typeface="Gotham Book" pitchFamily="50" charset="0"/>
              </a:rPr>
              <a:t>Fix broken code</a:t>
            </a:r>
          </a:p>
        </p:txBody>
      </p:sp>
      <p:pic>
        <p:nvPicPr>
          <p:cNvPr id="6" name="Picture 5" descr="A picture containing grass, sky, windmill, outdoor&#10;&#10;Description generated with very high confidence">
            <a:extLst>
              <a:ext uri="{FF2B5EF4-FFF2-40B4-BE49-F238E27FC236}">
                <a16:creationId xmlns:a16="http://schemas.microsoft.com/office/drawing/2014/main" id="{7EDB4ACE-6205-40BC-9FA1-AF92CB6AF3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8" t="3811" r="29037"/>
          <a:stretch/>
        </p:blipFill>
        <p:spPr>
          <a:xfrm>
            <a:off x="6096000" y="0"/>
            <a:ext cx="6096000" cy="685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204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B2F1B10-08A4-4561-9798-F573FE56D7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721" y="2423298"/>
            <a:ext cx="3309661" cy="420684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F86E63C-4DB8-4597-A76D-E19AE92A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61" y="1450702"/>
            <a:ext cx="9338204" cy="1625060"/>
          </a:xfrm>
        </p:spPr>
        <p:txBody>
          <a:bodyPr/>
          <a:lstStyle/>
          <a:p>
            <a:r>
              <a:rPr lang="en-US" sz="2800" cap="none" dirty="0"/>
              <a:t>Lesson C </a:t>
            </a:r>
            <a:br>
              <a:rPr lang="en-US" sz="2800" dirty="0"/>
            </a:br>
            <a:br>
              <a:rPr lang="en-US" sz="2800" dirty="0"/>
            </a:br>
            <a:r>
              <a:rPr lang="en-US" sz="4800" cap="none" dirty="0"/>
              <a:t>What we learned today</a:t>
            </a:r>
            <a:endParaRPr lang="en-US" sz="6000" cap="none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B6A27C7-DA93-4B92-B334-CF7335D32C26}"/>
              </a:ext>
            </a:extLst>
          </p:cNvPr>
          <p:cNvSpPr txBox="1">
            <a:spLocks/>
          </p:cNvSpPr>
          <p:nvPr/>
        </p:nvSpPr>
        <p:spPr>
          <a:xfrm>
            <a:off x="805257" y="3664625"/>
            <a:ext cx="7003155" cy="150018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2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83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1362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000" dirty="0">
                <a:latin typeface="Gotham Book" pitchFamily="50" charset="0"/>
              </a:rPr>
              <a:t>Used loops to code our agent to farm and fixed broken code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Gotham Book" pitchFamily="50" charset="0"/>
              </a:rPr>
              <a:t>Took a quiz</a:t>
            </a:r>
          </a:p>
        </p:txBody>
      </p:sp>
    </p:spTree>
    <p:extLst>
      <p:ext uri="{BB962C8B-B14F-4D97-AF65-F5344CB8AC3E}">
        <p14:creationId xmlns:p14="http://schemas.microsoft.com/office/powerpoint/2010/main" val="748246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28016" y="295916"/>
            <a:ext cx="11149439" cy="795528"/>
          </a:xfrm>
        </p:spPr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1587" y="1610833"/>
            <a:ext cx="12188826" cy="3820704"/>
          </a:xfrm>
          <a:solidFill>
            <a:schemeClr val="accent4"/>
          </a:solidFill>
        </p:spPr>
        <p:txBody>
          <a:bodyPr vert="horz" lIns="548640" tIns="822960" rIns="731520" bIns="45720" rtlCol="0">
            <a:noAutofit/>
          </a:bodyPr>
          <a:lstStyle/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Your independent 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38C374-E091-41F3-9F02-3878D91394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93026" y="2489854"/>
            <a:ext cx="2956739" cy="397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6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3731F8F-A226-4736-9239-499BC2D4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47" y="1447519"/>
            <a:ext cx="9338204" cy="1902059"/>
          </a:xfrm>
        </p:spPr>
        <p:txBody>
          <a:bodyPr/>
          <a:lstStyle/>
          <a:p>
            <a:r>
              <a:rPr lang="en-US" sz="2800" cap="none" dirty="0"/>
              <a:t>Lesson </a:t>
            </a:r>
            <a:r>
              <a:rPr lang="en-US" sz="2800" dirty="0"/>
              <a:t>D :</a:t>
            </a:r>
            <a:br>
              <a:rPr lang="en-US" sz="2800" dirty="0"/>
            </a:br>
            <a:r>
              <a:rPr lang="en-US" sz="4800" cap="none" dirty="0">
                <a:latin typeface="Torque Bold" panose="020B0803030202050203" pitchFamily="34" charset="0"/>
              </a:rPr>
              <a:t>Get creative with </a:t>
            </a:r>
            <a:br>
              <a:rPr lang="en-US" sz="4800" cap="none" dirty="0">
                <a:latin typeface="Torque Bold" panose="020B0803030202050203" pitchFamily="34" charset="0"/>
              </a:rPr>
            </a:br>
            <a:r>
              <a:rPr lang="en-US" sz="4800" cap="none" dirty="0">
                <a:latin typeface="Torque Bold" panose="020B0803030202050203" pitchFamily="34" charset="0"/>
              </a:rPr>
              <a:t>iteration</a:t>
            </a:r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C0B6C3-3557-4C5C-A565-29725E929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77760" y="1834945"/>
            <a:ext cx="4168906" cy="403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1088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B8D95-0D02-460E-8DC7-5F66D9273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What </a:t>
            </a:r>
            <a:br>
              <a:rPr lang="en-US" sz="4800" dirty="0"/>
            </a:br>
            <a:r>
              <a:rPr lang="en-US" sz="4800" dirty="0"/>
              <a:t>we’ll </a:t>
            </a:r>
            <a:br>
              <a:rPr lang="en-US" sz="4800" dirty="0"/>
            </a:br>
            <a:r>
              <a:rPr lang="en-US" sz="4800" dirty="0"/>
              <a:t>learn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CAB44A-E711-4633-974D-622310088494}"/>
              </a:ext>
            </a:extLst>
          </p:cNvPr>
          <p:cNvSpPr/>
          <p:nvPr/>
        </p:nvSpPr>
        <p:spPr>
          <a:xfrm>
            <a:off x="5379218" y="252875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dirty="0">
                <a:solidFill>
                  <a:schemeClr val="accent3"/>
                </a:solidFill>
              </a:rPr>
              <a:t>Code a project to find diamonds underground using a staircase</a:t>
            </a:r>
          </a:p>
        </p:txBody>
      </p:sp>
    </p:spTree>
    <p:extLst>
      <p:ext uri="{BB962C8B-B14F-4D97-AF65-F5344CB8AC3E}">
        <p14:creationId xmlns:p14="http://schemas.microsoft.com/office/powerpoint/2010/main" val="139767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29874-A28E-49F1-8C07-5DD51CC4F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0015" y="1779510"/>
            <a:ext cx="5378548" cy="4684359"/>
          </a:xfrm>
        </p:spPr>
        <p:txBody>
          <a:bodyPr/>
          <a:lstStyle/>
          <a:p>
            <a:pPr marL="0" lv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</a:pPr>
            <a:r>
              <a:rPr lang="en-US" sz="2800" dirty="0">
                <a:solidFill>
                  <a:prstClr val="white"/>
                </a:solidFill>
                <a:latin typeface="Gotham Book" pitchFamily="50" charset="0"/>
              </a:rPr>
              <a:t>Challenge yourself: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</a:pPr>
            <a:r>
              <a:rPr lang="en-US" sz="2400" dirty="0">
                <a:solidFill>
                  <a:prstClr val="white"/>
                </a:solidFill>
                <a:latin typeface="Gotham Book" pitchFamily="50" charset="0"/>
              </a:rPr>
              <a:t>Look at code you don’t understand for ideas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</a:pPr>
            <a:r>
              <a:rPr lang="en-US" sz="2400" dirty="0">
                <a:solidFill>
                  <a:prstClr val="white"/>
                </a:solidFill>
                <a:latin typeface="Gotham Book" pitchFamily="50" charset="0"/>
              </a:rPr>
              <a:t>Copy and paste code, then make it your own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</a:pPr>
            <a:r>
              <a:rPr lang="en-US" sz="2400" dirty="0">
                <a:solidFill>
                  <a:prstClr val="white"/>
                </a:solidFill>
                <a:latin typeface="Gotham Book" pitchFamily="50" charset="0"/>
              </a:rPr>
              <a:t>Think of other ideas not mentioned in the lessons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</a:pPr>
            <a:r>
              <a:rPr lang="en-US" sz="2400" dirty="0">
                <a:solidFill>
                  <a:prstClr val="white"/>
                </a:solidFill>
                <a:latin typeface="Gotham Book" pitchFamily="50" charset="0"/>
              </a:rPr>
              <a:t>Take an abstract goal and code to accomplish it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</a:pPr>
            <a:endParaRPr lang="en-US" sz="1800" dirty="0">
              <a:solidFill>
                <a:prstClr val="white"/>
              </a:solidFill>
              <a:latin typeface="Gotham Book" pitchFamily="50" charset="0"/>
            </a:endParaRP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</a:pPr>
            <a:r>
              <a:rPr lang="en-US" sz="2800" dirty="0">
                <a:solidFill>
                  <a:prstClr val="white"/>
                </a:solidFill>
                <a:latin typeface="Gotham Book" pitchFamily="50" charset="0"/>
              </a:rPr>
              <a:t>Show what you know!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7D9643-47C8-4E40-B473-57E4ED0AEFFF}"/>
              </a:ext>
            </a:extLst>
          </p:cNvPr>
          <p:cNvSpPr txBox="1">
            <a:spLocks/>
          </p:cNvSpPr>
          <p:nvPr/>
        </p:nvSpPr>
        <p:spPr>
          <a:xfrm>
            <a:off x="430015" y="386904"/>
            <a:ext cx="5378548" cy="1311128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16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Independent 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AFE2B-416A-4437-8C30-080782016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1" t="107" r="29143" b="-107"/>
          <a:stretch/>
        </p:blipFill>
        <p:spPr>
          <a:xfrm>
            <a:off x="6096000" y="7354"/>
            <a:ext cx="6096000" cy="685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9794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6D92FC-1DD4-4055-AFEA-588775BED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What </a:t>
            </a:r>
            <a:br>
              <a:rPr lang="en-US" sz="4800" dirty="0"/>
            </a:br>
            <a:r>
              <a:rPr lang="en-US" sz="4800" dirty="0"/>
              <a:t>we’ll </a:t>
            </a:r>
            <a:br>
              <a:rPr lang="en-US" sz="4800" dirty="0"/>
            </a:br>
            <a:r>
              <a:rPr lang="en-US" sz="4800" dirty="0"/>
              <a:t>learn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630EEA0-F31C-4253-97DF-1793C9F7D6A5}"/>
              </a:ext>
            </a:extLst>
          </p:cNvPr>
          <p:cNvSpPr txBox="1">
            <a:spLocks/>
          </p:cNvSpPr>
          <p:nvPr/>
        </p:nvSpPr>
        <p:spPr>
          <a:xfrm>
            <a:off x="5173646" y="2400881"/>
            <a:ext cx="6496100" cy="22167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sz="3200" kern="12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7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4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032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83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41362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2400" dirty="0">
                <a:solidFill>
                  <a:schemeClr val="tx2"/>
                </a:solidFill>
              </a:rPr>
              <a:t>What iteration is</a:t>
            </a:r>
          </a:p>
          <a:p>
            <a:pPr>
              <a:spcAft>
                <a:spcPts val="2400"/>
              </a:spcAft>
            </a:pPr>
            <a:r>
              <a:rPr lang="en-US" sz="2400" dirty="0">
                <a:solidFill>
                  <a:schemeClr val="tx2"/>
                </a:solidFill>
              </a:rPr>
              <a:t>The purpose of iteration in coding</a:t>
            </a:r>
          </a:p>
          <a:p>
            <a:pPr>
              <a:spcAft>
                <a:spcPts val="2400"/>
              </a:spcAft>
            </a:pPr>
            <a:r>
              <a:rPr lang="en-US" sz="2400" dirty="0">
                <a:solidFill>
                  <a:schemeClr val="tx2"/>
                </a:solidFill>
              </a:rPr>
              <a:t>Get to know your Agent and teach him to dance</a:t>
            </a:r>
          </a:p>
        </p:txBody>
      </p:sp>
    </p:spTree>
    <p:extLst>
      <p:ext uri="{BB962C8B-B14F-4D97-AF65-F5344CB8AC3E}">
        <p14:creationId xmlns:p14="http://schemas.microsoft.com/office/powerpoint/2010/main" val="3854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5F91E-BD02-4BB6-BC0F-70FFB6545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15" y="386904"/>
            <a:ext cx="5378548" cy="1311128"/>
          </a:xfrm>
        </p:spPr>
        <p:txBody>
          <a:bodyPr anchor="t"/>
          <a:lstStyle/>
          <a:p>
            <a:r>
              <a:rPr lang="en-US" sz="4400" dirty="0">
                <a:latin typeface="Torque Bold" panose="020B0803030202050203" pitchFamily="34" charset="0"/>
              </a:rPr>
              <a:t>Option 1: Straight staircase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29874-A28E-49F1-8C07-5DD51CC4F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0015" y="1732619"/>
            <a:ext cx="5378548" cy="14307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Most common type</a:t>
            </a:r>
          </a:p>
          <a:p>
            <a:pPr marL="0" indent="0">
              <a:buNone/>
            </a:pPr>
            <a:r>
              <a:rPr lang="en-US" dirty="0"/>
              <a:t>Allows you to run up and down quickly</a:t>
            </a:r>
          </a:p>
        </p:txBody>
      </p:sp>
      <p:pic>
        <p:nvPicPr>
          <p:cNvPr id="5" name="Picture 4" descr="A large brick building&#10;&#10;Description generated with high confidence">
            <a:extLst>
              <a:ext uri="{FF2B5EF4-FFF2-40B4-BE49-F238E27FC236}">
                <a16:creationId xmlns:a16="http://schemas.microsoft.com/office/drawing/2014/main" id="{BCC11D69-5D34-4BD1-8FFD-4AC96AAB0A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4" t="848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46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5F91E-BD02-4BB6-BC0F-70FFB6545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6087"/>
            <a:ext cx="5378548" cy="1311128"/>
          </a:xfrm>
        </p:spPr>
        <p:txBody>
          <a:bodyPr anchor="t"/>
          <a:lstStyle/>
          <a:p>
            <a:r>
              <a:rPr lang="en-US" sz="4400" dirty="0">
                <a:latin typeface="Torque Bold" panose="020B0803030202050203" pitchFamily="34" charset="0"/>
              </a:rPr>
              <a:t>Option 2: Spiral staircase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29874-A28E-49F1-8C07-5DD51CC4F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846051"/>
            <a:ext cx="5378548" cy="4914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Another type of staircase</a:t>
            </a:r>
          </a:p>
          <a:p>
            <a:pPr marL="0" indent="0">
              <a:buNone/>
            </a:pPr>
            <a:r>
              <a:rPr lang="en-US" dirty="0"/>
              <a:t>Similar code as a straight staircase, with turns added</a:t>
            </a:r>
          </a:p>
        </p:txBody>
      </p:sp>
      <p:pic>
        <p:nvPicPr>
          <p:cNvPr id="6" name="Picture 5" descr="A sign on the side of a building&#10;&#10;Description generated with high confidence">
            <a:extLst>
              <a:ext uri="{FF2B5EF4-FFF2-40B4-BE49-F238E27FC236}">
                <a16:creationId xmlns:a16="http://schemas.microsoft.com/office/drawing/2014/main" id="{D4BEECE8-E513-4A16-A70C-4009494A0D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0" r="271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12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5F91E-BD02-4BB6-BC0F-70FFB6545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6632"/>
            <a:ext cx="5378548" cy="1311128"/>
          </a:xfrm>
        </p:spPr>
        <p:txBody>
          <a:bodyPr anchor="t"/>
          <a:lstStyle/>
          <a:p>
            <a:r>
              <a:rPr lang="en-US" sz="4400" dirty="0">
                <a:latin typeface="Torque Bold" panose="020B0803030202050203" pitchFamily="34" charset="0"/>
              </a:rPr>
              <a:t>Option 3: Diagonal tunnel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29874-A28E-49F1-8C07-5DD51CC4F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943329"/>
            <a:ext cx="5378548" cy="4914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“staircase” at a diagonal angle</a:t>
            </a:r>
          </a:p>
          <a:p>
            <a:pPr marL="0" indent="0">
              <a:buNone/>
            </a:pPr>
            <a:r>
              <a:rPr lang="en-US" dirty="0"/>
              <a:t>Remove layers of blocks in a specific order</a:t>
            </a:r>
          </a:p>
        </p:txBody>
      </p:sp>
      <p:pic>
        <p:nvPicPr>
          <p:cNvPr id="5" name="Picture 4" descr="A picture containing floor, bathroom, indoor, tiled&#10;&#10;Description generated with very high confidence">
            <a:extLst>
              <a:ext uri="{FF2B5EF4-FFF2-40B4-BE49-F238E27FC236}">
                <a16:creationId xmlns:a16="http://schemas.microsoft.com/office/drawing/2014/main" id="{BFA48BC3-36B9-4667-BE5A-0DE09C7D6C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 t="146" r="19680" b="-146"/>
          <a:stretch/>
        </p:blipFill>
        <p:spPr>
          <a:xfrm>
            <a:off x="6096000" y="-1"/>
            <a:ext cx="6096000" cy="686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22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5F91E-BD02-4BB6-BC0F-70FFB6545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21" y="411762"/>
            <a:ext cx="5378548" cy="1311128"/>
          </a:xfrm>
        </p:spPr>
        <p:txBody>
          <a:bodyPr anchor="t"/>
          <a:lstStyle/>
          <a:p>
            <a:r>
              <a:rPr lang="en-US" sz="4400" dirty="0">
                <a:latin typeface="Torque Bold" panose="020B0803030202050203" pitchFamily="34" charset="0"/>
              </a:rPr>
              <a:t>Minecraft Diary entry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29874-A28E-49F1-8C07-5DD51CC4F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732618"/>
            <a:ext cx="5190590" cy="4914671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otham Book" pitchFamily="50" charset="0"/>
              </a:rPr>
              <a:t>What type of staircase did you choose to build: Straight, Spiral, or Diagonal? Why?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otham Book" pitchFamily="50" charset="0"/>
              </a:rPr>
              <a:t>What problems did you encounter? How did you solve them?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otham Book" pitchFamily="50" charset="0"/>
              </a:rPr>
              <a:t>How did you use loops in your staircase?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otham Book" pitchFamily="50" charset="0"/>
              </a:rPr>
              <a:t>Describe one point where you got stuck. Then discuss how you figured it out.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otham Book" pitchFamily="50" charset="0"/>
              </a:rPr>
              <a:t>Include at least one screenshot of your staircase.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otham Book" pitchFamily="50" charset="0"/>
              </a:rPr>
              <a:t>Share your project to the web and include the URL.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3D1907-D9C7-42EF-8FBE-4D2314B5DB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-1" b="-1"/>
          <a:stretch/>
        </p:blipFill>
        <p:spPr>
          <a:xfrm>
            <a:off x="6096000" y="1"/>
            <a:ext cx="609441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614C88-80B5-428F-BB8C-6598ADA051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18"/>
          <a:stretch/>
        </p:blipFill>
        <p:spPr>
          <a:xfrm>
            <a:off x="6558822" y="850445"/>
            <a:ext cx="4903523" cy="515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39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CFCFB708-2177-4D4F-935E-333FF53E2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48" y="1445135"/>
            <a:ext cx="9338204" cy="1625060"/>
          </a:xfrm>
        </p:spPr>
        <p:txBody>
          <a:bodyPr/>
          <a:lstStyle/>
          <a:p>
            <a:r>
              <a:rPr lang="en-US" sz="2800" dirty="0"/>
              <a:t>L</a:t>
            </a:r>
            <a:r>
              <a:rPr lang="en-US" sz="2800" cap="none" dirty="0"/>
              <a:t>esson</a:t>
            </a:r>
            <a:r>
              <a:rPr lang="en-US" sz="2800" dirty="0"/>
              <a:t> D </a:t>
            </a:r>
            <a:br>
              <a:rPr lang="en-US" sz="2800" dirty="0"/>
            </a:br>
            <a:br>
              <a:rPr lang="en-US" sz="2800" dirty="0"/>
            </a:br>
            <a:r>
              <a:rPr lang="en-US" sz="4800" cap="none" dirty="0">
                <a:latin typeface="Torque Bold" panose="020B0803030202050203" pitchFamily="34" charset="0"/>
              </a:rPr>
              <a:t>What we learned today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4F418D5-1E0D-4677-8B29-DB8AC5A50315}"/>
              </a:ext>
            </a:extLst>
          </p:cNvPr>
          <p:cNvSpPr txBox="1">
            <a:spLocks/>
          </p:cNvSpPr>
          <p:nvPr/>
        </p:nvSpPr>
        <p:spPr>
          <a:xfrm>
            <a:off x="806846" y="3675251"/>
            <a:ext cx="7003155" cy="15001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sz="3200" kern="12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7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4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032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83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41362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latin typeface="Gotham Book" pitchFamily="50" charset="0"/>
              </a:rPr>
              <a:t>Applied our new coding skills with loops to create a staircase to diamonds</a:t>
            </a:r>
          </a:p>
          <a:p>
            <a:pPr>
              <a:spcAft>
                <a:spcPts val="1200"/>
              </a:spcAft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751A7EA-CAFC-42FA-A074-44945090D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77760" y="1834945"/>
            <a:ext cx="4168906" cy="403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2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28016" y="305678"/>
            <a:ext cx="11149439" cy="795528"/>
          </a:xfrm>
        </p:spPr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1587" y="1610833"/>
            <a:ext cx="12188826" cy="4356581"/>
          </a:xfrm>
          <a:solidFill>
            <a:schemeClr val="accent3"/>
          </a:solidFill>
        </p:spPr>
        <p:txBody>
          <a:bodyPr vert="horz" lIns="548640" tIns="822960" rIns="731520" bIns="45720" rtlCol="0">
            <a:noAutofit/>
          </a:bodyPr>
          <a:lstStyle/>
          <a:p>
            <a:pPr>
              <a:spcAft>
                <a:spcPts val="2400"/>
              </a:spcAft>
            </a:pPr>
            <a:r>
              <a:rPr lang="en-US" sz="2800" dirty="0">
                <a:solidFill>
                  <a:schemeClr val="bg1"/>
                </a:solidFill>
              </a:rPr>
              <a:t>Learn about arrays</a:t>
            </a:r>
          </a:p>
          <a:p>
            <a:pPr>
              <a:spcAft>
                <a:spcPts val="2400"/>
              </a:spcAft>
            </a:pPr>
            <a:r>
              <a:rPr lang="en-US" sz="2800" dirty="0">
                <a:solidFill>
                  <a:schemeClr val="bg1"/>
                </a:solidFill>
              </a:rPr>
              <a:t>How to code with them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26B22-C475-4B12-A1F9-4F6D293B0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75" t="-1710" r="31517" b="-1735"/>
          <a:stretch/>
        </p:blipFill>
        <p:spPr>
          <a:xfrm flipH="1">
            <a:off x="6593839" y="1610833"/>
            <a:ext cx="4397693" cy="485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1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63CC70-18BE-4B5C-9859-C30CB38071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-1" b="-1"/>
          <a:stretch/>
        </p:blipFill>
        <p:spPr>
          <a:xfrm>
            <a:off x="6096000" y="1"/>
            <a:ext cx="609441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5F91E-BD02-4BB6-BC0F-70FFB6545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386199"/>
            <a:ext cx="5377147" cy="1311128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  <a:latin typeface="Torque Bold" panose="020B0803030202050203" pitchFamily="34" charset="0"/>
              </a:rPr>
              <a:t>What is iteration?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29874-A28E-49F1-8C07-5DD51CC4F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2" y="1835857"/>
            <a:ext cx="5377147" cy="3625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Gotham Book" pitchFamily="50" charset="0"/>
              </a:rPr>
              <a:t>When you want to do the same thing many times</a:t>
            </a:r>
          </a:p>
          <a:p>
            <a:pPr marL="0" indent="0">
              <a:buNone/>
            </a:pPr>
            <a:r>
              <a:rPr lang="en-US" dirty="0">
                <a:latin typeface="Gotham Book" pitchFamily="50" charset="0"/>
              </a:rPr>
              <a:t>Code that tells a computer to REPEAT sets of instructions under different conditions</a:t>
            </a:r>
          </a:p>
          <a:p>
            <a:pPr marL="0" indent="0">
              <a:buNone/>
            </a:pPr>
            <a:r>
              <a:rPr lang="en-US" dirty="0">
                <a:latin typeface="Gotham Book" pitchFamily="50" charset="0"/>
              </a:rPr>
              <a:t>Different types of loops do different things</a:t>
            </a:r>
          </a:p>
        </p:txBody>
      </p:sp>
      <p:pic>
        <p:nvPicPr>
          <p:cNvPr id="6" name="Picture 5" descr="loops">
            <a:extLst>
              <a:ext uri="{FF2B5EF4-FFF2-40B4-BE49-F238E27FC236}">
                <a16:creationId xmlns:a16="http://schemas.microsoft.com/office/drawing/2014/main" id="{F0627340-CB96-42BD-86BA-D6803A02453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282" y="1631632"/>
            <a:ext cx="5657850" cy="3594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3944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3520" y="305640"/>
            <a:ext cx="11149439" cy="795528"/>
          </a:xfrm>
        </p:spPr>
        <p:txBody>
          <a:bodyPr/>
          <a:lstStyle/>
          <a:p>
            <a:r>
              <a:rPr lang="en-US" dirty="0"/>
              <a:t>Other words for repeat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4064" y="1290321"/>
            <a:ext cx="10547709" cy="4565535"/>
          </a:xfrm>
        </p:spPr>
        <p:txBody>
          <a:bodyPr/>
          <a:lstStyle/>
          <a:p>
            <a:r>
              <a:rPr lang="en-US" sz="2800" dirty="0"/>
              <a:t>Loop</a:t>
            </a:r>
          </a:p>
          <a:p>
            <a:r>
              <a:rPr lang="en-US" sz="2800" dirty="0"/>
              <a:t>Iteration</a:t>
            </a:r>
          </a:p>
          <a:p>
            <a:r>
              <a:rPr lang="en-US" sz="2800" dirty="0"/>
              <a:t>Iterate</a:t>
            </a:r>
          </a:p>
          <a:p>
            <a:r>
              <a:rPr lang="en-US" sz="2800" dirty="0"/>
              <a:t>Iterative</a:t>
            </a:r>
          </a:p>
          <a:p>
            <a:r>
              <a:rPr lang="en-US" sz="2800" dirty="0"/>
              <a:t>Repetition</a:t>
            </a:r>
          </a:p>
          <a:p>
            <a:r>
              <a:rPr lang="en-US" sz="2800" dirty="0"/>
              <a:t>Repetitive</a:t>
            </a:r>
          </a:p>
          <a:p>
            <a:endParaRPr lang="en-US" sz="2800" dirty="0"/>
          </a:p>
          <a:p>
            <a:r>
              <a:rPr lang="en-US" sz="2800" dirty="0"/>
              <a:t>What are some real-life examples of things you would repeat?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8592EF-3FEE-45CE-8D41-8992CE1C6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2"/>
          <a:stretch/>
        </p:blipFill>
        <p:spPr>
          <a:xfrm>
            <a:off x="0" y="6144061"/>
            <a:ext cx="12188825" cy="713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3ED83C-D6CC-42A1-B984-3021FF7943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780" y="1603925"/>
            <a:ext cx="2635728" cy="2635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B03079-CF82-44AB-9833-2FD95331B7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223" y="1603925"/>
            <a:ext cx="2635728" cy="263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63CC70-18BE-4B5C-9859-C30CB38071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-1" b="-1"/>
          <a:stretch/>
        </p:blipFill>
        <p:spPr>
          <a:xfrm>
            <a:off x="6096000" y="1"/>
            <a:ext cx="609441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5F91E-BD02-4BB6-BC0F-70FFB6545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386199"/>
            <a:ext cx="5377147" cy="1311128"/>
          </a:xfrm>
        </p:spPr>
        <p:txBody>
          <a:bodyPr/>
          <a:lstStyle/>
          <a:p>
            <a:r>
              <a:rPr lang="en-US" sz="4400" dirty="0">
                <a:latin typeface="Torque Bold" panose="020B0803030202050203" pitchFamily="34" charset="0"/>
              </a:rPr>
              <a:t>Walking is iteration…</a:t>
            </a:r>
            <a:endParaRPr lang="en-US" sz="4400" dirty="0">
              <a:solidFill>
                <a:schemeClr val="bg1"/>
              </a:solidFill>
              <a:latin typeface="Torque Bold" panose="020B080303020205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29874-A28E-49F1-8C07-5DD51CC4F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2" y="1835857"/>
            <a:ext cx="5377147" cy="3625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Gotham Book" pitchFamily="50" charset="0"/>
              </a:rPr>
              <a:t>Repeating an action in a loop!</a:t>
            </a:r>
          </a:p>
          <a:p>
            <a:pPr marL="0" indent="0">
              <a:buNone/>
            </a:pPr>
            <a:r>
              <a:rPr lang="en-US" dirty="0">
                <a:latin typeface="Gotham Book" pitchFamily="50" charset="0"/>
              </a:rPr>
              <a:t>What are other examples in your daily life?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A076EF-74E4-44F1-B3B4-7787285E78B9}"/>
              </a:ext>
            </a:extLst>
          </p:cNvPr>
          <p:cNvSpPr/>
          <p:nvPr/>
        </p:nvSpPr>
        <p:spPr>
          <a:xfrm>
            <a:off x="6882029" y="1397000"/>
            <a:ext cx="4522355" cy="3759199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.----.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|    |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|    v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|  Step 1 - "left foot forward"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|    |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|    v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|  Step 2 - "right foot forward"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|    |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|    v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'- REPEAT</a:t>
            </a:r>
            <a:endParaRPr lang="en-US" sz="14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760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6">
            <a:extLst>
              <a:ext uri="{FF2B5EF4-FFF2-40B4-BE49-F238E27FC236}">
                <a16:creationId xmlns:a16="http://schemas.microsoft.com/office/drawing/2014/main" id="{8F3C40C5-47A6-4ED7-B60E-9B99B0BFB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286" y="386199"/>
            <a:ext cx="5378548" cy="1920526"/>
          </a:xfrm>
        </p:spPr>
        <p:txBody>
          <a:bodyPr/>
          <a:lstStyle/>
          <a:p>
            <a:r>
              <a:rPr lang="en-US" sz="4400" dirty="0"/>
              <a:t>Let’s play a game: Walk around the house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4286" y="2306725"/>
            <a:ext cx="5378548" cy="2862322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solidFill>
                  <a:schemeClr val="bg1">
                    <a:alpha val="99000"/>
                  </a:schemeClr>
                </a:solidFill>
              </a:rPr>
              <a:t>Pretend an object is a house in Minecraft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solidFill>
                  <a:schemeClr val="bg1">
                    <a:alpha val="99000"/>
                  </a:schemeClr>
                </a:solidFill>
              </a:rPr>
              <a:t>Write instructions to walk around the house, using these two commands: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alpha val="99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D6C175-F2E8-422C-A7D2-040059A7A7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-1" b="-1"/>
          <a:stretch/>
        </p:blipFill>
        <p:spPr>
          <a:xfrm>
            <a:off x="6096000" y="1"/>
            <a:ext cx="609441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236AAC-BD9A-4ACF-8515-2F362FB13BD3}"/>
              </a:ext>
            </a:extLst>
          </p:cNvPr>
          <p:cNvSpPr/>
          <p:nvPr/>
        </p:nvSpPr>
        <p:spPr>
          <a:xfrm>
            <a:off x="606173" y="4716770"/>
            <a:ext cx="3572163" cy="16205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forward()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turn left/right()</a:t>
            </a:r>
          </a:p>
        </p:txBody>
      </p:sp>
      <p:pic>
        <p:nvPicPr>
          <p:cNvPr id="10" name="Picture 9" descr="A picture containing sky, cake, tree, table&#10;&#10;Description generated with high confidence">
            <a:extLst>
              <a:ext uri="{FF2B5EF4-FFF2-40B4-BE49-F238E27FC236}">
                <a16:creationId xmlns:a16="http://schemas.microsoft.com/office/drawing/2014/main" id="{1B6010C3-6D6F-4087-AF74-2DD31E8A99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 r="23591"/>
          <a:stretch/>
        </p:blipFill>
        <p:spPr>
          <a:xfrm>
            <a:off x="6090699" y="0"/>
            <a:ext cx="610130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99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8214602-DD2A-463B-B5E6-9994072505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" y="1"/>
            <a:ext cx="12192000" cy="6858000"/>
          </a:xfrm>
          <a:prstGeom prst="rect">
            <a:avLst/>
          </a:prstGeom>
        </p:spPr>
      </p:pic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E5FBC8BB-ABFD-45B0-8173-756FD15D2FE8}"/>
              </a:ext>
            </a:extLst>
          </p:cNvPr>
          <p:cNvSpPr txBox="1">
            <a:spLocks/>
          </p:cNvSpPr>
          <p:nvPr/>
        </p:nvSpPr>
        <p:spPr>
          <a:xfrm>
            <a:off x="451039" y="1409700"/>
            <a:ext cx="11289922" cy="4356581"/>
          </a:xfrm>
          <a:prstGeom prst="rect">
            <a:avLst/>
          </a:prstGeom>
          <a:solidFill>
            <a:schemeClr val="tx2"/>
          </a:solidFill>
        </p:spPr>
        <p:txBody>
          <a:bodyPr vert="horz" lIns="1097280" tIns="640080" rIns="73152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sz="3200" kern="12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7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4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032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83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41362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itle 16">
            <a:extLst>
              <a:ext uri="{FF2B5EF4-FFF2-40B4-BE49-F238E27FC236}">
                <a16:creationId xmlns:a16="http://schemas.microsoft.com/office/drawing/2014/main" id="{8F3C40C5-47A6-4ED7-B60E-9B99B0BFB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46" y="350223"/>
            <a:ext cx="7411451" cy="738664"/>
          </a:xfrm>
        </p:spPr>
        <p:txBody>
          <a:bodyPr/>
          <a:lstStyle/>
          <a:p>
            <a:r>
              <a:rPr lang="en-US" sz="4000" dirty="0"/>
              <a:t>Types of loops in </a:t>
            </a:r>
            <a:r>
              <a:rPr lang="en-US" sz="4000" dirty="0" err="1"/>
              <a:t>Makecode</a:t>
            </a:r>
            <a:endParaRPr lang="en-US" sz="40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DC0AED3-C5E5-4386-811D-CE706F4847F8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409401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sz="3200" kern="12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7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4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032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83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41362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Gotham Book" pitchFamily="50" charset="0"/>
              </a:rPr>
              <a:t>Counted loops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otham Book" pitchFamily="50" charset="0"/>
              </a:rPr>
              <a:t>Repeat n times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otham Book" pitchFamily="50" charset="0"/>
              </a:rPr>
              <a:t>For index 0 to n</a:t>
            </a:r>
          </a:p>
          <a:p>
            <a:r>
              <a:rPr lang="en-US" dirty="0">
                <a:solidFill>
                  <a:schemeClr val="bg1"/>
                </a:solidFill>
                <a:latin typeface="Gotham Book" pitchFamily="50" charset="0"/>
              </a:rPr>
              <a:t>While (true) loops</a:t>
            </a:r>
          </a:p>
          <a:p>
            <a:r>
              <a:rPr lang="en-US" dirty="0">
                <a:solidFill>
                  <a:schemeClr val="bg1"/>
                </a:solidFill>
                <a:latin typeface="Gotham Book" pitchFamily="50" charset="0"/>
              </a:rPr>
              <a:t>Forever loops</a:t>
            </a:r>
          </a:p>
          <a:p>
            <a:endParaRPr lang="en-US" dirty="0">
              <a:solidFill>
                <a:schemeClr val="bg1"/>
              </a:solidFill>
              <a:latin typeface="Gotham Book" pitchFamily="50" charset="0"/>
            </a:endParaRPr>
          </a:p>
        </p:txBody>
      </p:sp>
      <p:pic>
        <p:nvPicPr>
          <p:cNvPr id="17" name="pic &quot;for&quot;">
            <a:extLst>
              <a:ext uri="{FF2B5EF4-FFF2-40B4-BE49-F238E27FC236}">
                <a16:creationId xmlns:a16="http://schemas.microsoft.com/office/drawing/2014/main" id="{C915C6D9-A286-46EE-93CE-C0907E66E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520" y="1825625"/>
            <a:ext cx="4234640" cy="2832084"/>
          </a:xfrm>
          <a:prstGeom prst="rect">
            <a:avLst/>
          </a:prstGeom>
        </p:spPr>
      </p:pic>
      <p:pic>
        <p:nvPicPr>
          <p:cNvPr id="18" name="pic &quot;forever&quot;" descr="A close up of a sign&#10;&#10;Description generated with high confidence">
            <a:extLst>
              <a:ext uri="{FF2B5EF4-FFF2-40B4-BE49-F238E27FC236}">
                <a16:creationId xmlns:a16="http://schemas.microsoft.com/office/drawing/2014/main" id="{333CF9B4-B55F-4A4F-B07B-F5D3230C0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464" y="2445986"/>
            <a:ext cx="2454472" cy="1591361"/>
          </a:xfrm>
          <a:prstGeom prst="rect">
            <a:avLst/>
          </a:prstGeom>
        </p:spPr>
      </p:pic>
      <p:pic>
        <p:nvPicPr>
          <p:cNvPr id="19" name="pic &quot;repeat&quot;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85D555A6-273F-4589-BAF8-6DC58FFED3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520" y="1825625"/>
            <a:ext cx="4409959" cy="2832084"/>
          </a:xfrm>
          <a:prstGeom prst="rect">
            <a:avLst/>
          </a:prstGeom>
        </p:spPr>
      </p:pic>
      <p:pic>
        <p:nvPicPr>
          <p:cNvPr id="20" name="pic &quot;while&quot;">
            <a:extLst>
              <a:ext uri="{FF2B5EF4-FFF2-40B4-BE49-F238E27FC236}">
                <a16:creationId xmlns:a16="http://schemas.microsoft.com/office/drawing/2014/main" id="{B3BE05B7-8CAF-4103-92F5-73445D697D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520" y="1825625"/>
            <a:ext cx="4275098" cy="283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24064" y="305640"/>
            <a:ext cx="11149439" cy="795528"/>
          </a:xfrm>
        </p:spPr>
        <p:txBody>
          <a:bodyPr/>
          <a:lstStyle/>
          <a:p>
            <a:r>
              <a:rPr lang="en-US" dirty="0"/>
              <a:t>Let’s discuss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2946806" y="1610833"/>
            <a:ext cx="7949794" cy="4356581"/>
          </a:xfrm>
          <a:solidFill>
            <a:schemeClr val="tx2"/>
          </a:solidFill>
        </p:spPr>
        <p:txBody>
          <a:bodyPr vert="horz" lIns="1097280" tIns="640080" rIns="731520" bIns="45720" rtlCol="0">
            <a:noAutofit/>
          </a:bodyPr>
          <a:lstStyle/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What’s another word for iteration?</a:t>
            </a:r>
          </a:p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What are two ways that loops are beneficial when coding?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01CDF-CA63-4E61-B98F-EAB50A47D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057" y="2573079"/>
            <a:ext cx="2407040" cy="339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9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theme/theme1.xml><?xml version="1.0" encoding="utf-8"?>
<a:theme xmlns:a="http://schemas.openxmlformats.org/drawingml/2006/main" name="Minecraft EDU Template">
  <a:themeElements>
    <a:clrScheme name="Custom 4">
      <a:dk1>
        <a:srgbClr val="494949"/>
      </a:dk1>
      <a:lt1>
        <a:srgbClr val="FFFFFF"/>
      </a:lt1>
      <a:dk2>
        <a:srgbClr val="3FBF73"/>
      </a:dk2>
      <a:lt2>
        <a:srgbClr val="DCDCDC"/>
      </a:lt2>
      <a:accent1>
        <a:srgbClr val="3D9CCC"/>
      </a:accent1>
      <a:accent2>
        <a:srgbClr val="F4B349"/>
      </a:accent2>
      <a:accent3>
        <a:srgbClr val="F26060"/>
      </a:accent3>
      <a:accent4>
        <a:srgbClr val="CA5AE0"/>
      </a:accent4>
      <a:accent5>
        <a:srgbClr val="000000"/>
      </a:accent5>
      <a:accent6>
        <a:srgbClr val="AAAAAA"/>
      </a:accent6>
      <a:hlink>
        <a:srgbClr val="6B6B6B"/>
      </a:hlink>
      <a:folHlink>
        <a:srgbClr val="000000"/>
      </a:folHlink>
    </a:clrScheme>
    <a:fontScheme name="MinecraftEDU">
      <a:majorFont>
        <a:latin typeface="Torque Bold"/>
        <a:ea typeface=""/>
        <a:cs typeface=""/>
      </a:majorFont>
      <a:minorFont>
        <a:latin typeface="Gotham Book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<a:prstTxWarp prst="textNoShape">
          <a:avLst/>
        </a:prstTxWarp>
        <a:noAutofit/>
      </a:bodyPr>
      <a:lstStyle>
        <a:defPPr defTabSz="914099" fontAlgn="base">
          <a:spcBef>
            <a:spcPct val="0"/>
          </a:spcBef>
          <a:spcAft>
            <a:spcPct val="0"/>
          </a:spcAft>
          <a:defRPr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atin typeface="Segoe UI" pitchFamily="34" charset="0"/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600" dirty="0" err="1">
            <a:solidFill>
              <a:schemeClr val="accent2">
                <a:alpha val="99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[Autosaved]" id="{79EBDF59-A86D-41BE-8832-B10C7C41236B}" vid="{6A11FC32-22EC-4733-A755-10A754A32C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D064F3C2A2D0438E00C44CC8372CD1" ma:contentTypeVersion="10" ma:contentTypeDescription="Create a new document." ma:contentTypeScope="" ma:versionID="59e4753b4ce5e6a6de3a3809fe7c9af9">
  <xsd:schema xmlns:xsd="http://www.w3.org/2001/XMLSchema" xmlns:xs="http://www.w3.org/2001/XMLSchema" xmlns:p="http://schemas.microsoft.com/office/2006/metadata/properties" xmlns:ns2="66eb52b9-403f-4772-95ed-7ce8e8daa0d0" xmlns:ns3="82d5446f-3176-4dd7-938b-ee4b9b9945fb" targetNamespace="http://schemas.microsoft.com/office/2006/metadata/properties" ma:root="true" ma:fieldsID="c54b08ca1cdc2b2a9e298ac23c93c872" ns2:_="" ns3:_="">
    <xsd:import namespace="66eb52b9-403f-4772-95ed-7ce8e8daa0d0"/>
    <xsd:import namespace="82d5446f-3176-4dd7-938b-ee4b9b9945f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eb52b9-403f-4772-95ed-7ce8e8daa0d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d5446f-3176-4dd7-938b-ee4b9b9945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8394329-6375-4FC6-9027-C3F3B91ABA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eb52b9-403f-4772-95ed-7ce8e8daa0d0"/>
    <ds:schemaRef ds:uri="82d5446f-3176-4dd7-938b-ee4b9b9945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7CAFBF-90C8-48B9-B38E-2DE3204070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534C54-A678-4588-800E-A05C060A519D}">
  <ds:schemaRefs>
    <ds:schemaRef ds:uri="http://schemas.microsoft.com/office/2006/documentManagement/types"/>
    <ds:schemaRef ds:uri="http://schemas.microsoft.com/office/2006/metadata/properties"/>
    <ds:schemaRef ds:uri="d3d3b588-fc66-4067-b34b-8f900ca77559"/>
    <ds:schemaRef ds:uri="http://purl.org/dc/terms/"/>
    <ds:schemaRef ds:uri="bbab912c-ce44-419c-9acc-a850723067dc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10535</TotalTime>
  <Words>918</Words>
  <Application>Microsoft Office PowerPoint</Application>
  <PresentationFormat>Widescreen</PresentationFormat>
  <Paragraphs>175</Paragraphs>
  <Slides>35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Courier New</vt:lpstr>
      <vt:lpstr>Gotham Book</vt:lpstr>
      <vt:lpstr>Segoe UI</vt:lpstr>
      <vt:lpstr>Torque Bold</vt:lpstr>
      <vt:lpstr>Wingdings</vt:lpstr>
      <vt:lpstr>Minecraft EDU Template</vt:lpstr>
      <vt:lpstr>PowerPoint Presentation</vt:lpstr>
      <vt:lpstr>Lesson A:   Introduction to iteration</vt:lpstr>
      <vt:lpstr>What  we’ll  learn</vt:lpstr>
      <vt:lpstr>What is iteration?</vt:lpstr>
      <vt:lpstr>Other words for repeat</vt:lpstr>
      <vt:lpstr>Walking is iteration…</vt:lpstr>
      <vt:lpstr>Let’s play a game: Walk around the house</vt:lpstr>
      <vt:lpstr>Types of loops in Makecode</vt:lpstr>
      <vt:lpstr>Let’s discuss</vt:lpstr>
      <vt:lpstr>Code with loops</vt:lpstr>
      <vt:lpstr>An agent with dance moves</vt:lpstr>
      <vt:lpstr>Let’s discuss</vt:lpstr>
      <vt:lpstr>Lesson A   What we learned today</vt:lpstr>
      <vt:lpstr>Next time</vt:lpstr>
      <vt:lpstr>Lesson B:  Coding with Iteration</vt:lpstr>
      <vt:lpstr>What  We’ll  learn</vt:lpstr>
      <vt:lpstr>What’s the task?</vt:lpstr>
      <vt:lpstr>One block at a time</vt:lpstr>
      <vt:lpstr>Let’s discuss</vt:lpstr>
      <vt:lpstr>Lesson B   What we learned today</vt:lpstr>
      <vt:lpstr>Next time</vt:lpstr>
      <vt:lpstr>L C : Debugging with iteration</vt:lpstr>
      <vt:lpstr>What  we’ll  learn</vt:lpstr>
      <vt:lpstr>Help your agent farm</vt:lpstr>
      <vt:lpstr>Lesson C   What we learned today</vt:lpstr>
      <vt:lpstr>Next time</vt:lpstr>
      <vt:lpstr>Lesson D : Get creative with  iteration</vt:lpstr>
      <vt:lpstr>What  we’ll  learn</vt:lpstr>
      <vt:lpstr>PowerPoint Presentation</vt:lpstr>
      <vt:lpstr>Option 1: Straight staircase</vt:lpstr>
      <vt:lpstr>Option 2: Spiral staircase</vt:lpstr>
      <vt:lpstr>Option 3: Diagonal tunnel</vt:lpstr>
      <vt:lpstr>Minecraft Diary entry</vt:lpstr>
      <vt:lpstr>Lesson D   What we learned today</vt:lpstr>
      <vt:lpstr>Next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cover slide</dc:title>
  <dc:creator>Betsy Barrett</dc:creator>
  <cp:lastModifiedBy>Maria Olekheyko</cp:lastModifiedBy>
  <cp:revision>219</cp:revision>
  <dcterms:created xsi:type="dcterms:W3CDTF">2018-05-21T22:02:32Z</dcterms:created>
  <dcterms:modified xsi:type="dcterms:W3CDTF">2020-09-25T23:22:25Z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0x0101003BD064F3C2A2D0438E00C44CC8372CD1</vt:lpwstr>
  </property>
</Properties>
</file>