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50" r:id="rId4"/>
  </p:sldMasterIdLst>
  <p:notesMasterIdLst>
    <p:notesMasterId r:id="rId33"/>
  </p:notesMasterIdLst>
  <p:handoutMasterIdLst>
    <p:handoutMasterId r:id="rId34"/>
  </p:handoutMasterIdLst>
  <p:sldIdLst>
    <p:sldId id="257" r:id="rId5"/>
    <p:sldId id="297" r:id="rId6"/>
    <p:sldId id="1426" r:id="rId7"/>
    <p:sldId id="294" r:id="rId8"/>
    <p:sldId id="1390" r:id="rId9"/>
    <p:sldId id="1433" r:id="rId10"/>
    <p:sldId id="1396" r:id="rId11"/>
    <p:sldId id="1407" r:id="rId12"/>
    <p:sldId id="1408" r:id="rId13"/>
    <p:sldId id="313" r:id="rId14"/>
    <p:sldId id="1434" r:id="rId15"/>
    <p:sldId id="1411" r:id="rId16"/>
    <p:sldId id="1427" r:id="rId17"/>
    <p:sldId id="1410" r:id="rId18"/>
    <p:sldId id="1413" r:id="rId19"/>
    <p:sldId id="1414" r:id="rId20"/>
    <p:sldId id="1428" r:id="rId21"/>
    <p:sldId id="1429" r:id="rId22"/>
    <p:sldId id="1430" r:id="rId23"/>
    <p:sldId id="1417" r:id="rId24"/>
    <p:sldId id="1418" r:id="rId25"/>
    <p:sldId id="1425" r:id="rId26"/>
    <p:sldId id="1431" r:id="rId27"/>
    <p:sldId id="1383" r:id="rId28"/>
    <p:sldId id="1432" r:id="rId29"/>
    <p:sldId id="275" r:id="rId30"/>
    <p:sldId id="296" r:id="rId31"/>
    <p:sldId id="1419" r:id="rId32"/>
  </p:sldIdLst>
  <p:sldSz cx="12188825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otham Book" pitchFamily="50" charset="0"/>
      <p:regular r:id="rId39"/>
      <p:italic r:id="rId40"/>
    </p:embeddedFont>
    <p:embeddedFont>
      <p:font typeface="Gotham Medium" pitchFamily="50" charset="0"/>
      <p:regular r:id="rId41"/>
    </p:embeddedFont>
    <p:embeddedFont>
      <p:font typeface="Segoe UI" panose="020B0502040204020203" pitchFamily="34" charset="0"/>
      <p:regular r:id="rId42"/>
      <p:bold r:id="rId43"/>
      <p:italic r:id="rId44"/>
      <p:boldItalic r:id="rId45"/>
    </p:embeddedFont>
    <p:embeddedFont>
      <p:font typeface="Torque Bold" panose="020B0803030202050203" pitchFamily="34" charset="0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D01AF709-3B77-4E60-A761-FF88E2DEB4B0}">
          <p14:sldIdLst>
            <p14:sldId id="257"/>
          </p14:sldIdLst>
        </p14:section>
        <p14:section name="Lesson A" id="{635BC5CE-8FDF-4A27-89F1-5674496E8E21}">
          <p14:sldIdLst>
            <p14:sldId id="297"/>
            <p14:sldId id="1426"/>
            <p14:sldId id="294"/>
            <p14:sldId id="1390"/>
            <p14:sldId id="1433"/>
            <p14:sldId id="1396"/>
            <p14:sldId id="1407"/>
            <p14:sldId id="1408"/>
          </p14:sldIdLst>
        </p14:section>
        <p14:section name="Lesson B" id="{8C5D7C19-5D0F-4C8F-9954-1ACFF8275EA3}">
          <p14:sldIdLst>
            <p14:sldId id="313"/>
            <p14:sldId id="1434"/>
            <p14:sldId id="1411"/>
            <p14:sldId id="1427"/>
            <p14:sldId id="1410"/>
            <p14:sldId id="1413"/>
            <p14:sldId id="1414"/>
          </p14:sldIdLst>
        </p14:section>
        <p14:section name="Lesson C" id="{4F252F43-4549-4D87-B53A-AFEFF7C3BF43}">
          <p14:sldIdLst>
            <p14:sldId id="1428"/>
            <p14:sldId id="1429"/>
            <p14:sldId id="1430"/>
            <p14:sldId id="1417"/>
            <p14:sldId id="1418"/>
          </p14:sldIdLst>
        </p14:section>
        <p14:section name="Lesson D" id="{9EDFDF80-D6CB-45A8-8F7F-892955AAFC0C}">
          <p14:sldIdLst>
            <p14:sldId id="1425"/>
            <p14:sldId id="1431"/>
            <p14:sldId id="1383"/>
            <p14:sldId id="1432"/>
            <p14:sldId id="275"/>
            <p14:sldId id="296"/>
            <p14:sldId id="14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20" userDrawn="1">
          <p15:clr>
            <a:srgbClr val="A4A3A4"/>
          </p15:clr>
        </p15:guide>
        <p15:guide id="2" orient="horz" pos="1056" userDrawn="1">
          <p15:clr>
            <a:srgbClr val="A4A3A4"/>
          </p15:clr>
        </p15:guide>
        <p15:guide id="3" orient="horz" pos="488">
          <p15:clr>
            <a:srgbClr val="A4A3A4"/>
          </p15:clr>
        </p15:guide>
        <p15:guide id="4" pos="619">
          <p15:clr>
            <a:srgbClr val="A4A3A4"/>
          </p15:clr>
        </p15:guide>
        <p15:guide id="5" pos="3239" userDrawn="1">
          <p15:clr>
            <a:srgbClr val="A4A3A4"/>
          </p15:clr>
        </p15:guide>
        <p15:guide id="6" pos="287" userDrawn="1">
          <p15:clr>
            <a:srgbClr val="A4A3A4"/>
          </p15:clr>
        </p15:guide>
        <p15:guide id="7" pos="4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700"/>
    <a:srgbClr val="106300"/>
    <a:srgbClr val="B85DCD"/>
    <a:srgbClr val="FFFFFF"/>
    <a:srgbClr val="3FBF73"/>
    <a:srgbClr val="38BE71"/>
    <a:srgbClr val="AAAAAA"/>
    <a:srgbClr val="494949"/>
    <a:srgbClr val="DCDCD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7557D2-05FA-44FD-A4DA-AF4FD2BC460E}" v="16" dt="2018-07-10T22:18:30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 autoAdjust="0"/>
  </p:normalViewPr>
  <p:slideViewPr>
    <p:cSldViewPr snapToGrid="0">
      <p:cViewPr varScale="1">
        <p:scale>
          <a:sx n="123" d="100"/>
          <a:sy n="123" d="100"/>
        </p:scale>
        <p:origin x="114" y="258"/>
      </p:cViewPr>
      <p:guideLst>
        <p:guide orient="horz" pos="3720"/>
        <p:guide orient="horz" pos="1056"/>
        <p:guide orient="horz" pos="488"/>
        <p:guide pos="619"/>
        <p:guide pos="3239"/>
        <p:guide pos="287"/>
        <p:guide pos="4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9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FEE56-5ED2-41C1-9015-B94C5C7A1625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6F4AF-51E4-4FE0-AA38-11E5FBD4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10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1B7B2-6D1C-406E-AEF9-95F8A76399C2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8CCEB-9B74-4B06-A035-26CD3C1A7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0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9/25/2020 9:57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03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9:57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2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9:57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64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DB1-683C-4DCF-A45F-24D3E22FCA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9/25/2020 9:57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04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9:57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642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DB1-683C-4DCF-A45F-24D3E22FCA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9/25/2020 9:57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29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9:57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76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DB1-683C-4DCF-A45F-24D3E22FCA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9/25/2020 9:57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04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9:57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6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9:57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1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9:57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73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6C9BA-6CE0-4944-83E9-EF535C5F871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5995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C0E4-8926-4F88-AC77-032453C623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2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9/25/2020 9:57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279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9/25/2020 9:57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92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6C9BA-6CE0-4944-83E9-EF535C5F871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44931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6C9BA-6CE0-4944-83E9-EF535C5F871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154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18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4683" y="2918691"/>
            <a:ext cx="3971281" cy="1944161"/>
          </a:xfrm>
        </p:spPr>
        <p:txBody>
          <a:bodyPr anchor="b"/>
          <a:lstStyle>
            <a:lvl1pPr algn="l">
              <a:defRPr sz="480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94708" y="4862852"/>
            <a:ext cx="3971281" cy="57737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E38DF4-8495-4E75-A18D-AA780E95BB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471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2702" y="2412077"/>
            <a:ext cx="690143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2701" y="3882102"/>
            <a:ext cx="6901430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3200" kern="1200" dirty="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3C3BEB-D3A8-425B-95E7-FBF40FCC44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8E5798-EB7A-4788-AB25-A920543B9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9500" y="1456023"/>
            <a:ext cx="5040435" cy="48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66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2A246-281C-4C62-A6C7-4BF192B50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359" y="2136810"/>
            <a:ext cx="7003155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359" y="3498885"/>
            <a:ext cx="7003155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FF04BC-009E-4EDE-B8F9-3DD728B54F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9500" y="1456023"/>
            <a:ext cx="5040435" cy="48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" y="0"/>
            <a:ext cx="12188825" cy="6858000"/>
            <a:chOff x="0" y="0"/>
            <a:chExt cx="12186744" cy="6858000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3372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72" y="0"/>
              <a:ext cx="6093372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359" y="2136810"/>
            <a:ext cx="7003155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359" y="3498885"/>
            <a:ext cx="7003155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38832-F8AC-4B29-9101-B3E2FE411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320" y="1466098"/>
            <a:ext cx="5504784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A20C0-E9B2-46EB-A149-B102AD38C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A12FB-789B-4546-86AB-479E04291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190" y="1806945"/>
            <a:ext cx="3889093" cy="46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96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359" y="2136810"/>
            <a:ext cx="7003155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359" y="3498885"/>
            <a:ext cx="7003155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2B6E9-B4FC-43DB-AF78-7B68E38CB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3853" y="1274510"/>
            <a:ext cx="3889093" cy="46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3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88825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CD70FB-FD30-4485-A472-17D7CE895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B052D-10A9-4EC1-8518-3318D893B7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134" y="1542695"/>
            <a:ext cx="3778182" cy="43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8882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A30585-34A7-458F-9C80-D69907CC0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359" y="2136810"/>
            <a:ext cx="7003155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accent5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AB8F2D-CCD9-473F-80CC-1C570C91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359" y="3498885"/>
            <a:ext cx="7003155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C7D8A-A673-485B-8CC7-B0B437D85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47" y="1698336"/>
            <a:ext cx="3292046" cy="37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 - Add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89FED-8B05-40A9-8046-13AA9B35D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4763" y="1412875"/>
            <a:ext cx="5564187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906106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 - Ad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45574-1A95-4004-93B6-927DA783884A}"/>
              </a:ext>
            </a:extLst>
          </p:cNvPr>
          <p:cNvGrpSpPr/>
          <p:nvPr userDrawn="1"/>
        </p:nvGrpSpPr>
        <p:grpSpPr>
          <a:xfrm>
            <a:off x="-1" y="0"/>
            <a:ext cx="12188825" cy="6858000"/>
            <a:chOff x="0" y="0"/>
            <a:chExt cx="12186744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C0C7D8-0D0A-4A0E-93FF-F7E05F02A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3372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CDF9F3-10CD-4F66-BD5A-406606AD53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72" y="0"/>
              <a:ext cx="6093372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4763" y="1412875"/>
            <a:ext cx="5564187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154518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274638" y="2860696"/>
            <a:ext cx="5943600" cy="3471176"/>
          </a:xfrm>
          <a:prstGeom prst="rect">
            <a:avLst/>
          </a:prstGeom>
          <a:solidFill>
            <a:schemeClr val="tx2">
              <a:alpha val="9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27432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638" y="2860697"/>
            <a:ext cx="5943599" cy="2178663"/>
          </a:xfrm>
        </p:spPr>
        <p:txBody>
          <a:bodyPr lIns="182880" tIns="18288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4638" y="5139159"/>
            <a:ext cx="5943599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32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2E20B9-FB2B-45A0-A19F-534D705BA0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urple - Ad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27A5F92-C790-4985-890A-0BBAA84EE139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D60506-9F44-4BA7-9006-84BD9B2E42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33945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232804-66B0-46E7-AA0E-4A5FDC9BB578}"/>
                </a:ext>
              </a:extLst>
            </p:cNvPr>
            <p:cNvSpPr/>
            <p:nvPr userDrawn="1"/>
          </p:nvSpPr>
          <p:spPr bwMode="auto">
            <a:xfrm>
              <a:off x="0" y="0"/>
              <a:ext cx="433945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23F2F7-617A-4A1F-A00F-6202B398C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9450" y="0"/>
              <a:ext cx="433945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DA624E-6FC7-4814-9109-3F633C1F5022}"/>
                </a:ext>
              </a:extLst>
            </p:cNvPr>
            <p:cNvSpPr/>
            <p:nvPr userDrawn="1"/>
          </p:nvSpPr>
          <p:spPr bwMode="auto">
            <a:xfrm>
              <a:off x="4339450" y="0"/>
              <a:ext cx="433945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3EE644-4E3E-4C9F-97EE-CCC97AF9B1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8900" y="0"/>
              <a:ext cx="3513100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087E8B-0734-41E5-A87C-CADA945763C8}"/>
                </a:ext>
              </a:extLst>
            </p:cNvPr>
            <p:cNvSpPr/>
            <p:nvPr userDrawn="1"/>
          </p:nvSpPr>
          <p:spPr bwMode="auto">
            <a:xfrm>
              <a:off x="8678900" y="0"/>
              <a:ext cx="351310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4763" y="1412877"/>
            <a:ext cx="5564187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002128"/>
            <a:ext cx="6721480" cy="995838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5878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43943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Red - Add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56FB04-7D3F-4A28-9E24-39509F404D7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7A9E42-3918-482E-A5FE-785DEC8F9C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33945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A118BE-876E-4C79-B6EB-2F68736A6F9E}"/>
                </a:ext>
              </a:extLst>
            </p:cNvPr>
            <p:cNvSpPr/>
            <p:nvPr userDrawn="1"/>
          </p:nvSpPr>
          <p:spPr bwMode="auto">
            <a:xfrm>
              <a:off x="0" y="0"/>
              <a:ext cx="433945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828EB6-1ADA-46B2-9F65-F632E10D45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9450" y="0"/>
              <a:ext cx="433945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AAFC0D-8BA4-466B-BC9A-F1F7E048829F}"/>
                </a:ext>
              </a:extLst>
            </p:cNvPr>
            <p:cNvSpPr/>
            <p:nvPr userDrawn="1"/>
          </p:nvSpPr>
          <p:spPr bwMode="auto">
            <a:xfrm>
              <a:off x="4339450" y="0"/>
              <a:ext cx="433945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D9D0A5-05F3-48F7-9001-72B3EDAA75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8900" y="0"/>
              <a:ext cx="3513100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D9B7DB-E6F4-456F-85BC-D2C40819867C}"/>
                </a:ext>
              </a:extLst>
            </p:cNvPr>
            <p:cNvSpPr/>
            <p:nvPr userDrawn="1"/>
          </p:nvSpPr>
          <p:spPr bwMode="auto">
            <a:xfrm>
              <a:off x="8678900" y="0"/>
              <a:ext cx="351310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4763" y="1412875"/>
            <a:ext cx="5564187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196933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old - Add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95A303-4A41-44AB-9F16-5D1E3E00ECE1}"/>
              </a:ext>
            </a:extLst>
          </p:cNvPr>
          <p:cNvGrpSpPr/>
          <p:nvPr userDrawn="1"/>
        </p:nvGrpSpPr>
        <p:grpSpPr>
          <a:xfrm>
            <a:off x="1" y="-4883"/>
            <a:ext cx="12188823" cy="6862883"/>
            <a:chOff x="1" y="-4883"/>
            <a:chExt cx="12188823" cy="68628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C71D28-BD3C-4E5C-9A8B-69E7EA462D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433832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276FB8-AF49-413C-9AF0-BB8C0AF9E1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321" y="0"/>
              <a:ext cx="433832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6C6EEB-DAE5-48EE-8B39-324C90B37A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6641" y="-4883"/>
              <a:ext cx="3512183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4763" y="1412875"/>
            <a:ext cx="5564187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14578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1"/>
            <a:ext cx="12188825" cy="6858000"/>
          </a:xfrm>
          <a:prstGeom prst="rect">
            <a:avLst/>
          </a:prstGeom>
        </p:spPr>
      </p:pic>
      <p:grpSp>
        <p:nvGrpSpPr>
          <p:cNvPr id="6" name="Group 5" hidden="1"/>
          <p:cNvGrpSpPr/>
          <p:nvPr userDrawn="1"/>
        </p:nvGrpSpPr>
        <p:grpSpPr>
          <a:xfrm>
            <a:off x="643973" y="5329145"/>
            <a:ext cx="849680" cy="850022"/>
            <a:chOff x="596096" y="5359033"/>
            <a:chExt cx="1057007" cy="1057007"/>
          </a:xfrm>
        </p:grpSpPr>
        <p:sp>
          <p:nvSpPr>
            <p:cNvPr id="7" name="Freeform 58"/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DF5A6BB-0A85-4913-BB4D-04EB29959B79}"/>
              </a:ext>
            </a:extLst>
          </p:cNvPr>
          <p:cNvSpPr/>
          <p:nvPr userDrawn="1"/>
        </p:nvSpPr>
        <p:spPr bwMode="auto">
          <a:xfrm>
            <a:off x="-1" y="4784436"/>
            <a:ext cx="12188826" cy="2073564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39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21DBE-6733-40F2-91ED-AB2D9E64F227}"/>
              </a:ext>
            </a:extLst>
          </p:cNvPr>
          <p:cNvGrpSpPr/>
          <p:nvPr userDrawn="1"/>
        </p:nvGrpSpPr>
        <p:grpSpPr>
          <a:xfrm>
            <a:off x="643973" y="5329145"/>
            <a:ext cx="849680" cy="850022"/>
            <a:chOff x="596096" y="5359033"/>
            <a:chExt cx="1057007" cy="1057007"/>
          </a:xfrm>
        </p:grpSpPr>
        <p:sp>
          <p:nvSpPr>
            <p:cNvPr id="12" name="Freeform 58">
              <a:extLst>
                <a:ext uri="{FF2B5EF4-FFF2-40B4-BE49-F238E27FC236}">
                  <a16:creationId xmlns:a16="http://schemas.microsoft.com/office/drawing/2014/main" id="{7A48A26F-0F1A-458F-82FE-7A5BB3F31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6C475E-AB37-4EE3-AAA0-E01062D73415}"/>
                </a:ext>
              </a:extLst>
            </p:cNvPr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86C3FEF-1C9D-4084-9497-558C77991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1802" y="5337715"/>
            <a:ext cx="9856549" cy="832882"/>
          </a:xfr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0608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1"/>
            <a:ext cx="12188825" cy="6858000"/>
          </a:xfrm>
          <a:prstGeom prst="rect">
            <a:avLst/>
          </a:prstGeom>
        </p:spPr>
      </p:pic>
      <p:sp>
        <p:nvSpPr>
          <p:cNvPr id="15" name="Freeform 39" hidden="1"/>
          <p:cNvSpPr>
            <a:spLocks/>
          </p:cNvSpPr>
          <p:nvPr userDrawn="1"/>
        </p:nvSpPr>
        <p:spPr bwMode="auto">
          <a:xfrm flipH="1">
            <a:off x="856258" y="5541516"/>
            <a:ext cx="425111" cy="425281"/>
          </a:xfrm>
          <a:custGeom>
            <a:avLst/>
            <a:gdLst>
              <a:gd name="T0" fmla="*/ 0 w 2203"/>
              <a:gd name="T1" fmla="*/ 0 h 2202"/>
              <a:gd name="T2" fmla="*/ 1855 w 2203"/>
              <a:gd name="T3" fmla="*/ 497 h 2202"/>
              <a:gd name="T4" fmla="*/ 1422 w 2203"/>
              <a:gd name="T5" fmla="*/ 929 h 2202"/>
              <a:gd name="T6" fmla="*/ 1521 w 2203"/>
              <a:gd name="T7" fmla="*/ 1030 h 2202"/>
              <a:gd name="T8" fmla="*/ 2203 w 2203"/>
              <a:gd name="T9" fmla="*/ 1711 h 2202"/>
              <a:gd name="T10" fmla="*/ 1711 w 2203"/>
              <a:gd name="T11" fmla="*/ 2202 h 2202"/>
              <a:gd name="T12" fmla="*/ 1029 w 2203"/>
              <a:gd name="T13" fmla="*/ 1521 h 2202"/>
              <a:gd name="T14" fmla="*/ 930 w 2203"/>
              <a:gd name="T15" fmla="*/ 1421 h 2202"/>
              <a:gd name="T16" fmla="*/ 497 w 2203"/>
              <a:gd name="T17" fmla="*/ 1855 h 2202"/>
              <a:gd name="T18" fmla="*/ 0 w 2203"/>
              <a:gd name="T19" fmla="*/ 0 h 2202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4222 w 10000"/>
              <a:gd name="connsiteY8" fmla="*/ 6453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428 w 10000"/>
              <a:gd name="connsiteY2" fmla="*/ 3158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20" y="2257"/>
                </a:lnTo>
                <a:lnTo>
                  <a:pt x="5428" y="3158"/>
                </a:lnTo>
                <a:lnTo>
                  <a:pt x="6904" y="4678"/>
                </a:lnTo>
                <a:lnTo>
                  <a:pt x="10000" y="7770"/>
                </a:lnTo>
                <a:lnTo>
                  <a:pt x="8941" y="8830"/>
                </a:lnTo>
                <a:lnTo>
                  <a:pt x="7767" y="10000"/>
                </a:lnTo>
                <a:lnTo>
                  <a:pt x="4671" y="6907"/>
                </a:lnTo>
                <a:lnTo>
                  <a:pt x="3332" y="5598"/>
                </a:lnTo>
                <a:lnTo>
                  <a:pt x="2256" y="8424"/>
                </a:lnTo>
                <a:lnTo>
                  <a:pt x="0" y="0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764"/>
          </a:p>
        </p:txBody>
      </p:sp>
      <p:sp>
        <p:nvSpPr>
          <p:cNvPr id="18" name="Oval 17" hidden="1"/>
          <p:cNvSpPr/>
          <p:nvPr/>
        </p:nvSpPr>
        <p:spPr bwMode="auto">
          <a:xfrm>
            <a:off x="643973" y="5329145"/>
            <a:ext cx="849680" cy="850022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764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66C790-8893-412D-8C9C-B7E6A6949581}"/>
              </a:ext>
            </a:extLst>
          </p:cNvPr>
          <p:cNvSpPr/>
          <p:nvPr userDrawn="1"/>
        </p:nvSpPr>
        <p:spPr bwMode="auto">
          <a:xfrm>
            <a:off x="0" y="4784436"/>
            <a:ext cx="12188826" cy="207356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39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D04DA8-3EF8-4F39-89C3-4E7C5345D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1803" y="4897269"/>
            <a:ext cx="9856549" cy="832882"/>
          </a:xfr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Demo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A5AA55A-8961-4736-B60A-F6A536E8AA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0246" y="5737707"/>
            <a:ext cx="9858106" cy="77803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6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9" name="Freeform 39">
            <a:extLst>
              <a:ext uri="{FF2B5EF4-FFF2-40B4-BE49-F238E27FC236}">
                <a16:creationId xmlns:a16="http://schemas.microsoft.com/office/drawing/2014/main" id="{12220794-EEE1-4979-B812-015671581FE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56259" y="5541516"/>
            <a:ext cx="425111" cy="425281"/>
          </a:xfrm>
          <a:custGeom>
            <a:avLst/>
            <a:gdLst>
              <a:gd name="T0" fmla="*/ 0 w 2203"/>
              <a:gd name="T1" fmla="*/ 0 h 2202"/>
              <a:gd name="T2" fmla="*/ 1855 w 2203"/>
              <a:gd name="T3" fmla="*/ 497 h 2202"/>
              <a:gd name="T4" fmla="*/ 1422 w 2203"/>
              <a:gd name="T5" fmla="*/ 929 h 2202"/>
              <a:gd name="T6" fmla="*/ 1521 w 2203"/>
              <a:gd name="T7" fmla="*/ 1030 h 2202"/>
              <a:gd name="T8" fmla="*/ 2203 w 2203"/>
              <a:gd name="T9" fmla="*/ 1711 h 2202"/>
              <a:gd name="T10" fmla="*/ 1711 w 2203"/>
              <a:gd name="T11" fmla="*/ 2202 h 2202"/>
              <a:gd name="T12" fmla="*/ 1029 w 2203"/>
              <a:gd name="T13" fmla="*/ 1521 h 2202"/>
              <a:gd name="T14" fmla="*/ 930 w 2203"/>
              <a:gd name="T15" fmla="*/ 1421 h 2202"/>
              <a:gd name="T16" fmla="*/ 497 w 2203"/>
              <a:gd name="T17" fmla="*/ 1855 h 2202"/>
              <a:gd name="T18" fmla="*/ 0 w 2203"/>
              <a:gd name="T19" fmla="*/ 0 h 2202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4222 w 10000"/>
              <a:gd name="connsiteY8" fmla="*/ 6453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428 w 10000"/>
              <a:gd name="connsiteY2" fmla="*/ 3158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20" y="2257"/>
                </a:lnTo>
                <a:lnTo>
                  <a:pt x="5428" y="3158"/>
                </a:lnTo>
                <a:lnTo>
                  <a:pt x="6904" y="4678"/>
                </a:lnTo>
                <a:lnTo>
                  <a:pt x="10000" y="7770"/>
                </a:lnTo>
                <a:lnTo>
                  <a:pt x="8941" y="8830"/>
                </a:lnTo>
                <a:lnTo>
                  <a:pt x="7767" y="10000"/>
                </a:lnTo>
                <a:lnTo>
                  <a:pt x="4671" y="6907"/>
                </a:lnTo>
                <a:lnTo>
                  <a:pt x="3332" y="5598"/>
                </a:lnTo>
                <a:lnTo>
                  <a:pt x="2256" y="8424"/>
                </a:lnTo>
                <a:lnTo>
                  <a:pt x="0" y="0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764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728AFA8-AD8F-4B9D-A322-11A15DEFCE99}"/>
              </a:ext>
            </a:extLst>
          </p:cNvPr>
          <p:cNvSpPr/>
          <p:nvPr userDrawn="1"/>
        </p:nvSpPr>
        <p:spPr bwMode="auto">
          <a:xfrm>
            <a:off x="643974" y="5329145"/>
            <a:ext cx="849680" cy="850022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764" dirty="0" err="1"/>
          </a:p>
        </p:txBody>
      </p:sp>
    </p:spTree>
    <p:extLst>
      <p:ext uri="{BB962C8B-B14F-4D97-AF65-F5344CB8AC3E}">
        <p14:creationId xmlns:p14="http://schemas.microsoft.com/office/powerpoint/2010/main" val="4167063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 marL="0" indent="0"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5454" y="6588545"/>
            <a:ext cx="10214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208" y="1290320"/>
            <a:ext cx="11146536" cy="4565535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0" indent="0"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5454" y="6588545"/>
            <a:ext cx="10214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892"/>
          <a:stretch/>
        </p:blipFill>
        <p:spPr>
          <a:xfrm>
            <a:off x="932" y="6146800"/>
            <a:ext cx="12186960" cy="71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8" y="6317007"/>
            <a:ext cx="1531112" cy="3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3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5454" y="6588545"/>
            <a:ext cx="10214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5914" y="1189175"/>
            <a:ext cx="5377147" cy="186192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2399">
                <a:solidFill>
                  <a:schemeClr val="tx2"/>
                </a:solidFill>
              </a:defRPr>
            </a:lvl1pPr>
            <a:lvl2pPr marL="0" indent="0">
              <a:buNone/>
              <a:defRPr sz="1400">
                <a:solidFill>
                  <a:schemeClr val="accent5"/>
                </a:solidFill>
              </a:defRPr>
            </a:lvl2pPr>
            <a:lvl3pPr marL="227097" indent="0">
              <a:buNone/>
              <a:tabLst/>
              <a:defRPr sz="1400">
                <a:solidFill>
                  <a:schemeClr val="accent5"/>
                </a:solidFill>
              </a:defRPr>
            </a:lvl3pPr>
            <a:lvl4pPr marL="451084" indent="0">
              <a:buNone/>
              <a:defRPr sz="1400">
                <a:solidFill>
                  <a:schemeClr val="accent5"/>
                </a:solidFill>
              </a:defRPr>
            </a:lvl4pPr>
            <a:lvl5pPr marL="671959" indent="0">
              <a:buNone/>
              <a:tabLst/>
              <a:defRPr sz="14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0" y="1189175"/>
            <a:ext cx="5377147" cy="186192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2399">
                <a:solidFill>
                  <a:schemeClr val="tx2"/>
                </a:solidFill>
              </a:defRPr>
            </a:lvl1pPr>
            <a:lvl2pPr marL="0" indent="0">
              <a:buNone/>
              <a:defRPr sz="1400">
                <a:solidFill>
                  <a:schemeClr val="tx1"/>
                </a:solidFill>
              </a:defRPr>
            </a:lvl2pPr>
            <a:lvl3pPr marL="227097" indent="0">
              <a:buNone/>
              <a:tabLst/>
              <a:defRPr sz="1400">
                <a:solidFill>
                  <a:schemeClr val="tx1"/>
                </a:solidFill>
              </a:defRPr>
            </a:lvl3pPr>
            <a:lvl4pPr marL="451084" indent="0">
              <a:buNone/>
              <a:defRPr sz="1400">
                <a:solidFill>
                  <a:schemeClr val="tx1"/>
                </a:solidFill>
              </a:defRPr>
            </a:lvl4pPr>
            <a:lvl5pPr marL="671959" indent="0">
              <a:buNone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43851" y="6471673"/>
            <a:ext cx="2844163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EA2D-13DB-4BA1-9DA1-8ED54A2EE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73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4826" y="1189176"/>
            <a:ext cx="11650488" cy="24473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2pPr>
            <a:lvl3pPr marL="223987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3pPr>
            <a:lvl4pPr marL="447973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671959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43851" y="6471673"/>
            <a:ext cx="2844163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EA2D-13DB-4BA1-9DA1-8ED54A2EE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4289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38" y="2833398"/>
            <a:ext cx="5943601" cy="347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638" y="2860697"/>
            <a:ext cx="5943599" cy="2168503"/>
          </a:xfrm>
        </p:spPr>
        <p:txBody>
          <a:bodyPr lIns="182880" tIns="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4638" y="5139159"/>
            <a:ext cx="5943599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28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4B49E-136A-4D74-B64B-A97E047A0F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4413" cy="6858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386903"/>
            <a:ext cx="5377147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2" y="1216074"/>
            <a:ext cx="5377147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43204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G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4413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386903"/>
            <a:ext cx="5377147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2" y="1216074"/>
            <a:ext cx="5377147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63127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4413" cy="68580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386903"/>
            <a:ext cx="5377147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2" y="1216074"/>
            <a:ext cx="5377147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3973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4413" cy="6858000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386903"/>
            <a:ext cx="5377147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2" y="1216074"/>
            <a:ext cx="5377147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7946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ven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4413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386903"/>
            <a:ext cx="5377147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2" y="1216074"/>
            <a:ext cx="5377147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92932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E3AF8-84F0-44AD-A9FD-3727983B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83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0"/>
            <a:ext cx="433832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488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55E2A-427A-47B5-814C-D99E75102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8600"/>
            <a:ext cx="4338319" cy="6866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0"/>
            <a:ext cx="433832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904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83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0"/>
            <a:ext cx="433832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436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E1DF8-4F0B-4730-A65D-E9A1FBB13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83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D25F7-CA5C-4812-8595-D0CB1685A452}"/>
              </a:ext>
            </a:extLst>
          </p:cNvPr>
          <p:cNvSpPr/>
          <p:nvPr userDrawn="1"/>
        </p:nvSpPr>
        <p:spPr bwMode="auto">
          <a:xfrm>
            <a:off x="0" y="0"/>
            <a:ext cx="433832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784" tIns="146228" rIns="182784" bIns="1462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1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Gotham Book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2"/>
            <a:ext cx="4338320" cy="1223121"/>
          </a:xfrm>
        </p:spPr>
        <p:txBody>
          <a:bodyPr lIns="182880" rIns="182880" anchor="ctr"/>
          <a:lstStyle>
            <a:lvl1pPr marL="0" marR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398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658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D69C42-D207-4E4D-9BB7-475F596C5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3383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0"/>
            <a:ext cx="433832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864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LEGO, sky, table&#10;&#10;Description generated with very high confidence">
            <a:extLst>
              <a:ext uri="{FF2B5EF4-FFF2-40B4-BE49-F238E27FC236}">
                <a16:creationId xmlns:a16="http://schemas.microsoft.com/office/drawing/2014/main" id="{83AF1D29-7DDB-4369-B18C-1868A13D4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70170E-9DAD-487C-8F50-8A4C0FC5A4BD}"/>
              </a:ext>
            </a:extLst>
          </p:cNvPr>
          <p:cNvSpPr/>
          <p:nvPr userDrawn="1"/>
        </p:nvSpPr>
        <p:spPr bwMode="auto">
          <a:xfrm>
            <a:off x="0" y="0"/>
            <a:ext cx="9903226" cy="6858000"/>
          </a:xfrm>
          <a:prstGeom prst="rect">
            <a:avLst/>
          </a:prstGeom>
          <a:gradFill flip="none" rotWithShape="1">
            <a:gsLst>
              <a:gs pos="2600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4661" y="4518926"/>
            <a:ext cx="6884376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8854" y="2084171"/>
            <a:ext cx="6901058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E3026-5C71-4F5D-9267-DC2843248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6D49F-517D-4FC5-8CBE-C8DA4AB0D0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39">
          <p15:clr>
            <a:srgbClr val="FBAE40"/>
          </p15:clr>
        </p15:guide>
        <p15:guide id="2" pos="31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E1DF8-4F0B-4730-A65D-E9A1FBB13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83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D25F7-CA5C-4812-8595-D0CB1685A452}"/>
              </a:ext>
            </a:extLst>
          </p:cNvPr>
          <p:cNvSpPr/>
          <p:nvPr userDrawn="1"/>
        </p:nvSpPr>
        <p:spPr bwMode="auto">
          <a:xfrm>
            <a:off x="0" y="0"/>
            <a:ext cx="4338320" cy="68580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0"/>
            <a:ext cx="433832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927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8480" y="1417577"/>
            <a:ext cx="5107838" cy="2780185"/>
          </a:xfrm>
        </p:spPr>
        <p:txBody>
          <a:bodyPr wrap="square">
            <a:spAutoFit/>
          </a:bodyPr>
          <a:lstStyle>
            <a:lvl1pPr>
              <a:defRPr sz="646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5968" y="0"/>
            <a:ext cx="6092857" cy="68561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0308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6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178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so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16" y="3113532"/>
            <a:ext cx="2951563" cy="630936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7604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1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3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F3513-7CDB-4D66-AF83-674551FEA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08484A-B774-49CD-96F4-0DC2C66F60C1}"/>
              </a:ext>
            </a:extLst>
          </p:cNvPr>
          <p:cNvSpPr/>
          <p:nvPr userDrawn="1"/>
        </p:nvSpPr>
        <p:spPr bwMode="auto">
          <a:xfrm>
            <a:off x="0" y="1968135"/>
            <a:ext cx="7438700" cy="37022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55593" y="4518926"/>
            <a:ext cx="6884376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9786" y="2084171"/>
            <a:ext cx="6901058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93AFDF-DBE8-4582-A98F-CAAE008DC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830" y="1466098"/>
            <a:ext cx="5504784" cy="5391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9851F6-815C-45F3-A61A-DFB152BE15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FF093-788B-4EFA-8581-30231252CF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5E78B78-D336-4E33-BEDF-950B514D4B56}"/>
              </a:ext>
            </a:extLst>
          </p:cNvPr>
          <p:cNvGrpSpPr/>
          <p:nvPr userDrawn="1"/>
        </p:nvGrpSpPr>
        <p:grpSpPr>
          <a:xfrm>
            <a:off x="-1" y="0"/>
            <a:ext cx="12188826" cy="6858000"/>
            <a:chOff x="-1" y="0"/>
            <a:chExt cx="12188826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37B178-5F5A-4C65-B142-3B4BED86A0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4412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8D962D-EDE5-47D4-A040-F08AA4F3D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4413" y="0"/>
              <a:ext cx="6094412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908484A-B774-49CD-96F4-0DC2C66F60C1}"/>
              </a:ext>
            </a:extLst>
          </p:cNvPr>
          <p:cNvSpPr/>
          <p:nvPr userDrawn="1"/>
        </p:nvSpPr>
        <p:spPr bwMode="auto">
          <a:xfrm>
            <a:off x="0" y="1968135"/>
            <a:ext cx="7438700" cy="3702247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solidFill>
                <a:srgbClr val="0070C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55593" y="4518926"/>
            <a:ext cx="6884376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9786" y="2084171"/>
            <a:ext cx="6901058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276CB-4993-44A9-8C73-DA2AF3182E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3E0FE-DDBA-4BCA-B97F-3D709284F7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9500" y="1456023"/>
            <a:ext cx="5040435" cy="4875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0A4DE6-E678-4325-A613-83CDFCD52D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9278" y="2647337"/>
            <a:ext cx="5943599" cy="2168503"/>
          </a:xfrm>
        </p:spPr>
        <p:txBody>
          <a:bodyPr lIns="182880" tIns="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69278" y="4925799"/>
            <a:ext cx="5943599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24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88447A-4690-43FB-AC69-9A18F5EF5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190" y="1806945"/>
            <a:ext cx="3889093" cy="4652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084A2D-31FB-487F-BED0-67916E8A2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33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3709" y="2435226"/>
            <a:ext cx="5486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3708" y="3905251"/>
            <a:ext cx="5486400" cy="545755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alpha val="99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96" y="2874096"/>
            <a:ext cx="4582818" cy="11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3709" y="2435226"/>
            <a:ext cx="5486400" cy="1470025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3708" y="3905251"/>
            <a:ext cx="5486400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2800" kern="1200" dirty="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96" y="2874096"/>
            <a:ext cx="4582818" cy="11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393192"/>
            <a:ext cx="11146536" cy="795528"/>
          </a:xfrm>
          <a:prstGeom prst="rect">
            <a:avLst/>
          </a:prstGeom>
        </p:spPr>
        <p:txBody>
          <a:bodyPr vert="horz" wrap="square" lIns="0" tIns="45720" rIns="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1290320"/>
            <a:ext cx="11146536" cy="49276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12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3" r:id="rId23"/>
    <p:sldLayoutId id="2147483874" r:id="rId24"/>
    <p:sldLayoutId id="2147483875" r:id="rId25"/>
    <p:sldLayoutId id="2147483876" r:id="rId26"/>
    <p:sldLayoutId id="2147483877" r:id="rId27"/>
    <p:sldLayoutId id="2147483878" r:id="rId28"/>
    <p:sldLayoutId id="2147483879" r:id="rId29"/>
    <p:sldLayoutId id="2147483880" r:id="rId30"/>
    <p:sldLayoutId id="2147483881" r:id="rId31"/>
    <p:sldLayoutId id="2147483882" r:id="rId32"/>
    <p:sldLayoutId id="2147483883" r:id="rId33"/>
    <p:sldLayoutId id="2147483884" r:id="rId34"/>
    <p:sldLayoutId id="2147483885" r:id="rId35"/>
    <p:sldLayoutId id="2147483886" r:id="rId36"/>
    <p:sldLayoutId id="2147483887" r:id="rId37"/>
    <p:sldLayoutId id="2147483888" r:id="rId38"/>
    <p:sldLayoutId id="2147483889" r:id="rId39"/>
    <p:sldLayoutId id="2147483890" r:id="rId40"/>
    <p:sldLayoutId id="2147483891" r:id="rId41"/>
    <p:sldLayoutId id="2147483892" r:id="rId42"/>
    <p:sldLayoutId id="2147483893" r:id="rId43"/>
    <p:sldLayoutId id="2147483894" r:id="rId44"/>
    <p:sldLayoutId id="2147483895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spc="-100" baseline="0">
          <a:solidFill>
            <a:schemeClr val="tx1">
              <a:alpha val="99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SzPct val="90000"/>
        <a:buFont typeface="Wingdings" pitchFamily="2" charset="2"/>
        <a:buNone/>
        <a:defRPr sz="3200" kern="1200">
          <a:solidFill>
            <a:schemeClr val="tx2">
              <a:alpha val="99000"/>
            </a:schemeClr>
          </a:solidFill>
          <a:latin typeface="+mn-lt"/>
          <a:ea typeface="+mn-ea"/>
          <a:cs typeface="+mn-cs"/>
        </a:defRPr>
      </a:lvl1pPr>
      <a:lvl2pPr marL="230187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24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2pPr>
      <a:lvl3pPr marL="403225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20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3pPr>
      <a:lvl4pPr marL="568325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18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4pPr>
      <a:lvl5pPr marL="741362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18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E452E-B939-447E-BE46-D5BA3C000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3" y="2136422"/>
            <a:ext cx="6901058" cy="2120726"/>
          </a:xfrm>
        </p:spPr>
        <p:txBody>
          <a:bodyPr/>
          <a:lstStyle/>
          <a:p>
            <a:r>
              <a:rPr lang="en-US" dirty="0"/>
              <a:t>Coding with Minecraft 4: Variables</a:t>
            </a:r>
          </a:p>
        </p:txBody>
      </p:sp>
    </p:spTree>
    <p:extLst>
      <p:ext uri="{BB962C8B-B14F-4D97-AF65-F5344CB8AC3E}">
        <p14:creationId xmlns:p14="http://schemas.microsoft.com/office/powerpoint/2010/main" val="11633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3359" y="1638300"/>
            <a:ext cx="7752332" cy="1362075"/>
          </a:xfrm>
        </p:spPr>
        <p:txBody>
          <a:bodyPr/>
          <a:lstStyle/>
          <a:p>
            <a:r>
              <a:rPr lang="en-US" sz="2800" dirty="0"/>
              <a:t>LESSON B:</a:t>
            </a:r>
            <a:br>
              <a:rPr lang="en-US" sz="2800" dirty="0"/>
            </a:br>
            <a:r>
              <a:rPr lang="en-US" sz="4800" dirty="0"/>
              <a:t>Coding with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200B0-157B-46AA-A298-A4C4E796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BD1B98-D69C-4E7A-8279-2FF81C97C454}"/>
              </a:ext>
            </a:extLst>
          </p:cNvPr>
          <p:cNvSpPr txBox="1">
            <a:spLocks/>
          </p:cNvSpPr>
          <p:nvPr/>
        </p:nvSpPr>
        <p:spPr>
          <a:xfrm>
            <a:off x="5141913" y="1276350"/>
            <a:ext cx="6786288" cy="43052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accent1"/>
                </a:solidFill>
              </a:rPr>
              <a:t>To code variables in Minecraft to: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Count things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Keep score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Create a report of your game’s activities </a:t>
            </a:r>
          </a:p>
        </p:txBody>
      </p:sp>
    </p:spTree>
    <p:extLst>
      <p:ext uri="{BB962C8B-B14F-4D97-AF65-F5344CB8AC3E}">
        <p14:creationId xmlns:p14="http://schemas.microsoft.com/office/powerpoint/2010/main" val="102550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06"/>
          <a:stretch/>
        </p:blipFill>
        <p:spPr>
          <a:xfrm>
            <a:off x="6457923" y="5064083"/>
            <a:ext cx="6079272" cy="1390439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8F3C40C5-47A6-4ED7-B60E-9B99B0BF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26" y="1636399"/>
            <a:ext cx="4393121" cy="738664"/>
          </a:xfrm>
        </p:spPr>
        <p:txBody>
          <a:bodyPr/>
          <a:lstStyle/>
          <a:p>
            <a:r>
              <a:rPr lang="en-US" sz="4000" dirty="0"/>
              <a:t>Arrow Counter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95826" y="2654300"/>
            <a:ext cx="4756150" cy="3251200"/>
          </a:xfrm>
        </p:spPr>
        <p:txBody>
          <a:bodyPr/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Learn to count the number of times something happens in your Minecraft world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Create a way to see the value of your variables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Make a message with arrows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603648"/>
            <a:ext cx="12188825" cy="27432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45708" rIns="182832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825" fontAlgn="base">
              <a:spcBef>
                <a:spcPct val="0"/>
              </a:spcBef>
              <a:spcAft>
                <a:spcPct val="0"/>
              </a:spcAft>
            </a:pPr>
            <a:endParaRPr lang="en-US" sz="2399" kern="0" dirty="0">
              <a:solidFill>
                <a:schemeClr val="accent1">
                  <a:alpha val="99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73"/>
          <a:stretch/>
        </p:blipFill>
        <p:spPr>
          <a:xfrm>
            <a:off x="6543348" y="1046080"/>
            <a:ext cx="5645477" cy="5125156"/>
          </a:xfrm>
          <a:prstGeom prst="rect">
            <a:avLst/>
          </a:prstGeom>
        </p:spPr>
      </p:pic>
      <p:pic>
        <p:nvPicPr>
          <p:cNvPr id="10" name="Picture 9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CF365FD9-FE5A-4ED9-A7AB-2E8F2451B60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05"/>
          <a:stretch/>
        </p:blipFill>
        <p:spPr>
          <a:xfrm>
            <a:off x="7016566" y="1506529"/>
            <a:ext cx="5172259" cy="41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06"/>
          <a:stretch/>
        </p:blipFill>
        <p:spPr>
          <a:xfrm>
            <a:off x="6457923" y="5064083"/>
            <a:ext cx="6079272" cy="1390439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8F3C40C5-47A6-4ED7-B60E-9B99B0BF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26" y="1636399"/>
            <a:ext cx="4393121" cy="738664"/>
          </a:xfrm>
        </p:spPr>
        <p:txBody>
          <a:bodyPr/>
          <a:lstStyle/>
          <a:p>
            <a:r>
              <a:rPr lang="en-US" sz="4000" dirty="0"/>
              <a:t>Falls in the air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95826" y="2654300"/>
            <a:ext cx="4756150" cy="3251200"/>
          </a:xfrm>
        </p:spPr>
        <p:txBody>
          <a:bodyPr/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Create a variable that tracks the distance you have fallen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Use an event handler and a counter to come up with a postmortem report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Make the variable a message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603648"/>
            <a:ext cx="12188825" cy="27432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45708" rIns="182832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825" fontAlgn="base">
              <a:spcBef>
                <a:spcPct val="0"/>
              </a:spcBef>
              <a:spcAft>
                <a:spcPct val="0"/>
              </a:spcAft>
            </a:pPr>
            <a:endParaRPr lang="en-US" sz="2399" kern="0" dirty="0">
              <a:solidFill>
                <a:schemeClr val="accent1">
                  <a:alpha val="99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73"/>
          <a:stretch/>
        </p:blipFill>
        <p:spPr>
          <a:xfrm>
            <a:off x="6543348" y="1046080"/>
            <a:ext cx="5645477" cy="5125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30B5F-B642-4047-AA7A-BF8823C5B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087"/>
          <a:stretch/>
        </p:blipFill>
        <p:spPr>
          <a:xfrm>
            <a:off x="7021012" y="1511057"/>
            <a:ext cx="5167814" cy="418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1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945218" y="1610832"/>
            <a:ext cx="7687340" cy="4356581"/>
          </a:xfrm>
          <a:solidFill>
            <a:schemeClr val="accent1"/>
          </a:solidFill>
        </p:spPr>
        <p:txBody>
          <a:bodyPr lIns="1097280" tIns="548640" rIns="731520"/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How do you use variables to keep score?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How can you cause something to happen when a counter gets to a certain number? 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What are variables that hold text called?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A3221-4598-48DC-B8A9-76AF010B9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07410" y="1783857"/>
            <a:ext cx="1988546" cy="519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0413" y="846105"/>
            <a:ext cx="9487060" cy="1362075"/>
          </a:xfrm>
        </p:spPr>
        <p:txBody>
          <a:bodyPr/>
          <a:lstStyle/>
          <a:p>
            <a:r>
              <a:rPr lang="en-US" sz="2800" dirty="0"/>
              <a:t>LESSON B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3600" dirty="0"/>
            </a:br>
            <a:r>
              <a:rPr lang="en-US" sz="4800" dirty="0"/>
              <a:t>What we learned today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61158" y="3049896"/>
            <a:ext cx="5275786" cy="1500187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chemeClr val="bg1"/>
                </a:solidFill>
                <a:latin typeface="Gotham Book" pitchFamily="50" charset="0"/>
              </a:rPr>
              <a:t>To use variables in Minecraft to: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Count things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Keep score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Create a report of your game’s activities </a:t>
            </a:r>
          </a:p>
        </p:txBody>
      </p:sp>
    </p:spTree>
    <p:extLst>
      <p:ext uri="{BB962C8B-B14F-4D97-AF65-F5344CB8AC3E}">
        <p14:creationId xmlns:p14="http://schemas.microsoft.com/office/powerpoint/2010/main" val="28351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-1" y="1610832"/>
            <a:ext cx="12188826" cy="4356581"/>
          </a:xfrm>
          <a:solidFill>
            <a:schemeClr val="accent1"/>
          </a:solidFill>
        </p:spPr>
        <p:txBody>
          <a:bodyPr lIns="548640" tIns="822960" rIns="731520"/>
          <a:lstStyle/>
          <a:p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Combining variables to create </a:t>
            </a:r>
            <a:br>
              <a:rPr lang="en-US" sz="2800" dirty="0">
                <a:solidFill>
                  <a:schemeClr val="bg1"/>
                </a:solidFill>
                <a:latin typeface="Gotham Book" pitchFamily="50" charset="0"/>
              </a:rPr>
            </a:b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messages in the sky</a:t>
            </a:r>
            <a:br>
              <a:rPr lang="en-US" sz="2800" dirty="0">
                <a:solidFill>
                  <a:schemeClr val="bg1"/>
                </a:solidFill>
                <a:latin typeface="Gotham Book" pitchFamily="50" charset="0"/>
              </a:rPr>
            </a:br>
            <a:endParaRPr lang="en-US" sz="2800" dirty="0">
              <a:solidFill>
                <a:schemeClr val="bg1"/>
              </a:solidFill>
              <a:latin typeface="Gotham Book" pitchFamily="50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Unit 4 quiz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7623EC-7D0D-417C-BEC0-4814AFC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7884" y="2276223"/>
            <a:ext cx="4133019" cy="41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4B682E-FCCC-4922-9677-F7C4006155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22" y="2423300"/>
            <a:ext cx="3309661" cy="42068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E3D1565-2BF3-4595-824F-4DC2A954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361" y="1760226"/>
            <a:ext cx="9338204" cy="1181862"/>
          </a:xfrm>
        </p:spPr>
        <p:txBody>
          <a:bodyPr/>
          <a:lstStyle/>
          <a:p>
            <a:r>
              <a:rPr lang="en-US" sz="2800" dirty="0"/>
              <a:t>LESSON C :</a:t>
            </a:r>
            <a:br>
              <a:rPr lang="en-US" sz="2800" dirty="0"/>
            </a:br>
            <a:r>
              <a:rPr lang="en-US" sz="4400" b="1" dirty="0"/>
              <a:t>Combining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90784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200B0-157B-46AA-A298-A4C4E796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BD1B98-D69C-4E7A-8279-2FF81C97C454}"/>
              </a:ext>
            </a:extLst>
          </p:cNvPr>
          <p:cNvSpPr txBox="1">
            <a:spLocks/>
          </p:cNvSpPr>
          <p:nvPr/>
        </p:nvSpPr>
        <p:spPr>
          <a:xfrm>
            <a:off x="5141913" y="1276350"/>
            <a:ext cx="6786288" cy="43052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accent4"/>
                </a:solidFill>
              </a:rPr>
              <a:t>Combining variables to create </a:t>
            </a:r>
            <a:br>
              <a:rPr lang="en-US" sz="2400" dirty="0">
                <a:solidFill>
                  <a:schemeClr val="accent4"/>
                </a:solidFill>
              </a:rPr>
            </a:br>
            <a:r>
              <a:rPr lang="en-US" sz="2400" dirty="0">
                <a:solidFill>
                  <a:schemeClr val="accent4"/>
                </a:solidFill>
              </a:rPr>
              <a:t>messages in the sky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accent4"/>
                </a:solidFill>
              </a:rPr>
              <a:t>Check our learning progress with a quiz</a:t>
            </a:r>
          </a:p>
        </p:txBody>
      </p:sp>
    </p:spTree>
    <p:extLst>
      <p:ext uri="{BB962C8B-B14F-4D97-AF65-F5344CB8AC3E}">
        <p14:creationId xmlns:p14="http://schemas.microsoft.com/office/powerpoint/2010/main" val="3316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Wordsmith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7684B55-A955-4DA0-A83B-BD140DD65484}"/>
              </a:ext>
            </a:extLst>
          </p:cNvPr>
          <p:cNvGrpSpPr/>
          <p:nvPr/>
        </p:nvGrpSpPr>
        <p:grpSpPr>
          <a:xfrm>
            <a:off x="7595248" y="2019719"/>
            <a:ext cx="3476730" cy="4139921"/>
            <a:chOff x="7595248" y="2019719"/>
            <a:chExt cx="3476730" cy="4139921"/>
          </a:xfrm>
          <a:solidFill>
            <a:schemeClr val="accent4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07677F1-AD7A-49D8-AE79-9C4E64C177DE}"/>
                </a:ext>
              </a:extLst>
            </p:cNvPr>
            <p:cNvGrpSpPr/>
            <p:nvPr/>
          </p:nvGrpSpPr>
          <p:grpSpPr>
            <a:xfrm>
              <a:off x="7595248" y="2019719"/>
              <a:ext cx="3476730" cy="4139921"/>
              <a:chOff x="7595248" y="2019719"/>
              <a:chExt cx="3476730" cy="4139921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48F558F-E504-480A-9722-5E618C76199B}"/>
                  </a:ext>
                </a:extLst>
              </p:cNvPr>
              <p:cNvSpPr/>
              <p:nvPr/>
            </p:nvSpPr>
            <p:spPr bwMode="auto">
              <a:xfrm>
                <a:off x="7595248" y="2019719"/>
                <a:ext cx="3476730" cy="4139921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" name="Text Placeholder 5">
                <a:extLst>
                  <a:ext uri="{FF2B5EF4-FFF2-40B4-BE49-F238E27FC236}">
                    <a16:creationId xmlns:a16="http://schemas.microsoft.com/office/drawing/2014/main" id="{D2A7E50D-BD55-4010-9F92-26187B6AF1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95248" y="4952571"/>
                <a:ext cx="3476730" cy="915215"/>
              </a:xfrm>
              <a:prstGeom prst="rect">
                <a:avLst/>
              </a:prstGeom>
              <a:grpFill/>
            </p:spPr>
            <p:txBody>
              <a:bodyPr vert="horz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SzPct val="90000"/>
                  <a:buFont typeface="Wingdings" pitchFamily="2" charset="2"/>
                  <a:buNone/>
                  <a:defRPr sz="3200" kern="1200">
                    <a:solidFill>
                      <a:schemeClr val="tx2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24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403225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20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568325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18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741362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18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Gotham Book" pitchFamily="50" charset="0"/>
                  </a:rPr>
                  <a:t>Make your own unique situations</a:t>
                </a:r>
                <a:endParaRPr lang="en-US" sz="1400" dirty="0">
                  <a:solidFill>
                    <a:schemeClr val="bg1">
                      <a:alpha val="99000"/>
                    </a:schemeClr>
                  </a:solidFill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1A06E36-85AB-46B9-8803-0A1C8A57A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40549" y="2104654"/>
              <a:ext cx="3186129" cy="1724758"/>
            </a:xfrm>
            <a:prstGeom prst="rect">
              <a:avLst/>
            </a:prstGeom>
            <a:grpFill/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E55A1B-FF50-4EA8-A108-199F8284C7B8}"/>
              </a:ext>
            </a:extLst>
          </p:cNvPr>
          <p:cNvGrpSpPr/>
          <p:nvPr/>
        </p:nvGrpSpPr>
        <p:grpSpPr>
          <a:xfrm>
            <a:off x="4058228" y="2019719"/>
            <a:ext cx="3476730" cy="4139921"/>
            <a:chOff x="4048180" y="2019719"/>
            <a:chExt cx="3476730" cy="4139921"/>
          </a:xfrm>
          <a:solidFill>
            <a:schemeClr val="accent4"/>
          </a:solidFill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A686D8B-441A-4544-A71F-B6AAF42266B7}"/>
                </a:ext>
              </a:extLst>
            </p:cNvPr>
            <p:cNvGrpSpPr/>
            <p:nvPr/>
          </p:nvGrpSpPr>
          <p:grpSpPr>
            <a:xfrm>
              <a:off x="4048180" y="2019719"/>
              <a:ext cx="3476730" cy="4139921"/>
              <a:chOff x="4048180" y="2019719"/>
              <a:chExt cx="3476730" cy="4139921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D71FA0-1341-4F3B-AA1F-3B6C1BB9019B}"/>
                  </a:ext>
                </a:extLst>
              </p:cNvPr>
              <p:cNvSpPr/>
              <p:nvPr/>
            </p:nvSpPr>
            <p:spPr bwMode="auto">
              <a:xfrm>
                <a:off x="4048180" y="2019719"/>
                <a:ext cx="3476730" cy="4139921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" name="Text Placeholder 5">
                <a:extLst>
                  <a:ext uri="{FF2B5EF4-FFF2-40B4-BE49-F238E27FC236}">
                    <a16:creationId xmlns:a16="http://schemas.microsoft.com/office/drawing/2014/main" id="{BD054566-5DCF-4412-A47F-9DD5FF1B3F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58228" y="4952571"/>
                <a:ext cx="3436535" cy="795528"/>
              </a:xfrm>
              <a:prstGeom prst="rect">
                <a:avLst/>
              </a:prstGeom>
              <a:grpFill/>
            </p:spPr>
            <p:txBody>
              <a:bodyPr vert="horz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SzPct val="90000"/>
                  <a:buFont typeface="Wingdings" pitchFamily="2" charset="2"/>
                  <a:buNone/>
                  <a:defRPr sz="3200" kern="1200">
                    <a:solidFill>
                      <a:schemeClr val="tx2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24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403225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20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568325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18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741362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18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Gotham Book" pitchFamily="50" charset="0"/>
                  </a:rPr>
                  <a:t>Combine the variables to create chains of words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1209141-3B86-4516-8726-F0BB68C7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3481" y="2104654"/>
              <a:ext cx="3186129" cy="1724758"/>
            </a:xfrm>
            <a:prstGeom prst="rect">
              <a:avLst/>
            </a:prstGeom>
            <a:grp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9445D1-D165-4E75-B5CB-28B30D1D666C}"/>
              </a:ext>
            </a:extLst>
          </p:cNvPr>
          <p:cNvGrpSpPr/>
          <p:nvPr/>
        </p:nvGrpSpPr>
        <p:grpSpPr>
          <a:xfrm>
            <a:off x="521208" y="2019719"/>
            <a:ext cx="3476730" cy="4139921"/>
            <a:chOff x="521208" y="2019719"/>
            <a:chExt cx="3476730" cy="4139921"/>
          </a:xfrm>
          <a:solidFill>
            <a:schemeClr val="accent4"/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A8DAF03-67AF-4A0B-A3EB-05EF23271E7B}"/>
                </a:ext>
              </a:extLst>
            </p:cNvPr>
            <p:cNvGrpSpPr/>
            <p:nvPr/>
          </p:nvGrpSpPr>
          <p:grpSpPr>
            <a:xfrm>
              <a:off x="521208" y="2019719"/>
              <a:ext cx="3476730" cy="4139921"/>
              <a:chOff x="521208" y="2019719"/>
              <a:chExt cx="3476730" cy="4139921"/>
            </a:xfrm>
            <a:grpFill/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A04FA9B-197E-43F2-8DAA-247FD37B9C1F}"/>
                  </a:ext>
                </a:extLst>
              </p:cNvPr>
              <p:cNvSpPr/>
              <p:nvPr/>
            </p:nvSpPr>
            <p:spPr bwMode="auto">
              <a:xfrm>
                <a:off x="521208" y="2019719"/>
                <a:ext cx="3476730" cy="4139921"/>
              </a:xfrm>
              <a:prstGeom prst="rect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" name="Text Placeholder 5">
                <a:extLst>
                  <a:ext uri="{FF2B5EF4-FFF2-40B4-BE49-F238E27FC236}">
                    <a16:creationId xmlns:a16="http://schemas.microsoft.com/office/drawing/2014/main" id="{EAA71DC1-A42C-47ED-BF98-44FEF60E4F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1208" y="4952571"/>
                <a:ext cx="3456634" cy="583619"/>
              </a:xfrm>
              <a:prstGeom prst="rect">
                <a:avLst/>
              </a:prstGeom>
              <a:grpFill/>
            </p:spPr>
            <p:txBody>
              <a:bodyPr vert="horz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SzPct val="90000"/>
                  <a:buFont typeface="Wingdings" pitchFamily="2" charset="2"/>
                  <a:buNone/>
                  <a:defRPr sz="3200" kern="1200">
                    <a:solidFill>
                      <a:schemeClr val="tx2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24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403225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20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568325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18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741362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18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Gotham Book" pitchFamily="50" charset="0"/>
                  </a:rPr>
                  <a:t>Create a variable that stands for a word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74FB74E-0B57-40CB-878A-2D2071762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092" y="2116112"/>
              <a:ext cx="3164962" cy="171330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727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359" y="1638300"/>
            <a:ext cx="7682664" cy="1362075"/>
          </a:xfrm>
        </p:spPr>
        <p:txBody>
          <a:bodyPr/>
          <a:lstStyle/>
          <a:p>
            <a:r>
              <a:rPr lang="en-US" sz="2800" dirty="0"/>
              <a:t>LESSON A :</a:t>
            </a:r>
            <a:br>
              <a:rPr lang="en-US" sz="2800" dirty="0"/>
            </a:br>
            <a:r>
              <a:rPr lang="en-US" sz="4800" dirty="0"/>
              <a:t>Introduction to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7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F8F6963-C381-48C1-BB3E-AFC03FE9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359" y="1754037"/>
            <a:ext cx="9338204" cy="1362075"/>
          </a:xfrm>
        </p:spPr>
        <p:txBody>
          <a:bodyPr/>
          <a:lstStyle/>
          <a:p>
            <a:r>
              <a:rPr lang="en-US" sz="2800" dirty="0"/>
              <a:t>LESSON C </a:t>
            </a:r>
            <a:br>
              <a:rPr lang="en-US" sz="2800" dirty="0"/>
            </a:br>
            <a:br>
              <a:rPr lang="en-US" sz="2800" dirty="0"/>
            </a:br>
            <a:r>
              <a:rPr lang="en-US" sz="4800" dirty="0"/>
              <a:t>What we learned today</a:t>
            </a:r>
            <a:br>
              <a:rPr lang="en-US" sz="6000" dirty="0"/>
            </a:b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F5E8993-9DFF-4D61-9115-90F8B67AA646}"/>
              </a:ext>
            </a:extLst>
          </p:cNvPr>
          <p:cNvSpPr txBox="1">
            <a:spLocks/>
          </p:cNvSpPr>
          <p:nvPr/>
        </p:nvSpPr>
        <p:spPr>
          <a:xfrm>
            <a:off x="815891" y="2595118"/>
            <a:ext cx="4496338" cy="15001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tx1"/>
                </a:solidFill>
                <a:latin typeface="Gotham Book" pitchFamily="50" charset="0"/>
              </a:rPr>
              <a:t>To combine variables to create messages in the sky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tx1"/>
                </a:solidFill>
                <a:latin typeface="Gotham Book" pitchFamily="50" charset="0"/>
              </a:rPr>
              <a:t>How much we have already learned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D3EB7-6591-495C-A648-52F107A3BC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22" y="2423300"/>
            <a:ext cx="3309661" cy="42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6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-1" y="1610832"/>
            <a:ext cx="12188826" cy="4356581"/>
          </a:xfrm>
          <a:solidFill>
            <a:schemeClr val="accent4"/>
          </a:solidFill>
        </p:spPr>
        <p:txBody>
          <a:bodyPr lIns="548640" tIns="822960" rIns="731520"/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Your independent project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7623EC-7D0D-417C-BEC0-4814AFC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100" y="1685752"/>
            <a:ext cx="3618756" cy="36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854C4C6-CE64-4C02-9890-DAB3C5898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3" y="1638300"/>
            <a:ext cx="9338204" cy="1902059"/>
          </a:xfrm>
        </p:spPr>
        <p:txBody>
          <a:bodyPr/>
          <a:lstStyle/>
          <a:p>
            <a:r>
              <a:rPr lang="en-US" sz="2800" dirty="0">
                <a:solidFill>
                  <a:srgbClr val="FFFFFF">
                    <a:alpha val="99000"/>
                  </a:srgbClr>
                </a:solidFill>
              </a:rPr>
              <a:t>LESSON D:</a:t>
            </a:r>
            <a:br>
              <a:rPr lang="en-US" sz="2800" dirty="0">
                <a:solidFill>
                  <a:srgbClr val="FFFFFF">
                    <a:alpha val="99000"/>
                  </a:srgbClr>
                </a:solidFill>
              </a:rPr>
            </a:br>
            <a:r>
              <a:rPr lang="en-US" sz="4800" dirty="0">
                <a:solidFill>
                  <a:srgbClr val="FFFFFF">
                    <a:alpha val="99000"/>
                  </a:srgbClr>
                </a:solidFill>
              </a:rPr>
              <a:t>Get Creative </a:t>
            </a:r>
            <a:br>
              <a:rPr lang="en-US" sz="4800" dirty="0">
                <a:solidFill>
                  <a:srgbClr val="FFFFFF">
                    <a:alpha val="99000"/>
                  </a:srgbClr>
                </a:solidFill>
              </a:rPr>
            </a:br>
            <a:r>
              <a:rPr lang="en-US" sz="4800" dirty="0">
                <a:solidFill>
                  <a:srgbClr val="FFFFFF">
                    <a:alpha val="99000"/>
                  </a:srgbClr>
                </a:solidFill>
              </a:rPr>
              <a:t>with Variables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5F5B4-3E78-47EC-A87C-A6EB0C473A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180" y="1754037"/>
            <a:ext cx="2570179" cy="45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197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200B0-157B-46AA-A298-A4C4E796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BD1B98-D69C-4E7A-8279-2FF81C97C454}"/>
              </a:ext>
            </a:extLst>
          </p:cNvPr>
          <p:cNvSpPr txBox="1">
            <a:spLocks/>
          </p:cNvSpPr>
          <p:nvPr/>
        </p:nvSpPr>
        <p:spPr>
          <a:xfrm>
            <a:off x="5141913" y="1600200"/>
            <a:ext cx="6786288" cy="43052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accent3"/>
                </a:solidFill>
              </a:rPr>
              <a:t>To create your own </a:t>
            </a:r>
            <a:r>
              <a:rPr lang="en-US" sz="2400" dirty="0" err="1">
                <a:solidFill>
                  <a:schemeClr val="accent3"/>
                </a:solidFill>
              </a:rPr>
              <a:t>MakeCode</a:t>
            </a:r>
            <a:r>
              <a:rPr lang="en-US" sz="2400" dirty="0">
                <a:solidFill>
                  <a:schemeClr val="accent3"/>
                </a:solidFill>
              </a:rPr>
              <a:t> projects </a:t>
            </a:r>
            <a:br>
              <a:rPr lang="en-US" sz="2400" dirty="0">
                <a:solidFill>
                  <a:schemeClr val="accent3"/>
                </a:solidFill>
              </a:rPr>
            </a:br>
            <a:r>
              <a:rPr lang="en-US" sz="2400" dirty="0">
                <a:solidFill>
                  <a:schemeClr val="accent3"/>
                </a:solidFill>
              </a:rPr>
              <a:t>that use variables to activate different parts of your program</a:t>
            </a:r>
          </a:p>
        </p:txBody>
      </p:sp>
    </p:spTree>
    <p:extLst>
      <p:ext uri="{BB962C8B-B14F-4D97-AF65-F5344CB8AC3E}">
        <p14:creationId xmlns:p14="http://schemas.microsoft.com/office/powerpoint/2010/main" val="3651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58AC64-C837-47FE-8FBC-EC09FEE022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4412" y="-1"/>
            <a:ext cx="61082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774700"/>
            <a:ext cx="5377147" cy="131112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Torque Bold" panose="020B0803030202050203" pitchFamily="34" charset="0"/>
              </a:rPr>
              <a:t>Independent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613" y="2417857"/>
            <a:ext cx="5377147" cy="186192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Gotham Book" pitchFamily="50" charset="0"/>
              </a:rPr>
              <a:t>For this project, create an original </a:t>
            </a:r>
            <a:r>
              <a:rPr lang="en-US" dirty="0" err="1">
                <a:latin typeface="Gotham Book" pitchFamily="50" charset="0"/>
              </a:rPr>
              <a:t>MakeCode</a:t>
            </a:r>
            <a:r>
              <a:rPr lang="en-US" dirty="0">
                <a:latin typeface="Gotham Book" pitchFamily="50" charset="0"/>
              </a:rPr>
              <a:t> project that uses multiple variables of at least two different types, to keep track of information in Minecraft. </a:t>
            </a:r>
            <a:br>
              <a:rPr lang="en-US" dirty="0">
                <a:latin typeface="Gotham Book" pitchFamily="50" charset="0"/>
              </a:rPr>
            </a:br>
            <a:br>
              <a:rPr lang="en-US" dirty="0">
                <a:latin typeface="Gotham Book" pitchFamily="50" charset="0"/>
              </a:rPr>
            </a:br>
            <a:r>
              <a:rPr lang="en-US" dirty="0">
                <a:latin typeface="Gotham Book" pitchFamily="50" charset="0"/>
              </a:rPr>
              <a:t>Also, find a way to use a chat command with a parameter. </a:t>
            </a:r>
          </a:p>
        </p:txBody>
      </p:sp>
      <p:pic>
        <p:nvPicPr>
          <p:cNvPr id="8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BC3E45A-C10E-479B-AE7F-1A5F894ED4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64" y="2490225"/>
            <a:ext cx="5419807" cy="187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57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58AC64-C837-47FE-8FBC-EC09FEE022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4412" y="1"/>
            <a:ext cx="60944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774700"/>
            <a:ext cx="5377147" cy="131112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Torque Bold" panose="020B0803030202050203" pitchFamily="34" charset="0"/>
              </a:rPr>
              <a:t>Independent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874-A28E-49F1-8C07-5DD51CC4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613" y="2173899"/>
            <a:ext cx="5377147" cy="186192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Gotham Book" pitchFamily="50" charset="0"/>
              </a:rPr>
              <a:t>Information you might store in </a:t>
            </a:r>
            <a:br>
              <a:rPr lang="en-US" sz="2000" dirty="0">
                <a:latin typeface="Gotham Book" pitchFamily="50" charset="0"/>
              </a:rPr>
            </a:br>
            <a:r>
              <a:rPr lang="en-US" sz="2000" dirty="0">
                <a:latin typeface="Gotham Book" pitchFamily="50" charset="0"/>
              </a:rPr>
              <a:t>variables / project ideas:</a:t>
            </a:r>
          </a:p>
          <a:p>
            <a:r>
              <a:rPr lang="en-US" sz="2000" dirty="0">
                <a:latin typeface="Gotham Book" pitchFamily="50" charset="0"/>
              </a:rPr>
              <a:t>Store the number of something you spawn</a:t>
            </a:r>
          </a:p>
          <a:p>
            <a:r>
              <a:rPr lang="en-US" sz="2000" dirty="0">
                <a:latin typeface="Gotham Book" pitchFamily="50" charset="0"/>
              </a:rPr>
              <a:t>Store text for the animal you spawned</a:t>
            </a:r>
          </a:p>
          <a:p>
            <a:r>
              <a:rPr lang="en-US" sz="2000" dirty="0">
                <a:latin typeface="Gotham Book" pitchFamily="50" charset="0"/>
              </a:rPr>
              <a:t>Store your position</a:t>
            </a:r>
          </a:p>
          <a:p>
            <a:r>
              <a:rPr lang="en-US" sz="2000" dirty="0">
                <a:latin typeface="Gotham Book" pitchFamily="50" charset="0"/>
              </a:rPr>
              <a:t>Store a relative position</a:t>
            </a:r>
          </a:p>
          <a:p>
            <a:r>
              <a:rPr lang="en-US" sz="2000" dirty="0">
                <a:latin typeface="Gotham Book" pitchFamily="50" charset="0"/>
              </a:rPr>
              <a:t>Store words to put together to make sentences.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C71B9-D177-4C4F-BDDB-5D3C0898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140" y="619754"/>
            <a:ext cx="2800958" cy="53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56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3D1907-D9C7-42EF-8FBE-4D2314B5D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6094412" y="1"/>
            <a:ext cx="60944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774700"/>
            <a:ext cx="5377147" cy="131112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Torque Bold" panose="020B0803030202050203" pitchFamily="34" charset="0"/>
              </a:rPr>
              <a:t>Minecraft Diary entry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BC9096-4C12-448F-8D1F-071BB7E8E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613" y="2104540"/>
            <a:ext cx="5377147" cy="1861920"/>
          </a:xfrm>
        </p:spPr>
        <p:txBody>
          <a:bodyPr>
            <a:noAutofit/>
          </a:bodyPr>
          <a:lstStyle/>
          <a:p>
            <a:pPr lvl="0"/>
            <a:r>
              <a:rPr lang="en-US" sz="1800" dirty="0">
                <a:latin typeface="Gotham Book" pitchFamily="50" charset="0"/>
              </a:rPr>
              <a:t>What type of information did you choose </a:t>
            </a:r>
            <a:br>
              <a:rPr lang="en-US" sz="1800" dirty="0">
                <a:latin typeface="Gotham Book" pitchFamily="50" charset="0"/>
              </a:rPr>
            </a:br>
            <a:r>
              <a:rPr lang="en-US" sz="1800" dirty="0">
                <a:latin typeface="Gotham Book" pitchFamily="50" charset="0"/>
              </a:rPr>
              <a:t>to keep track of?</a:t>
            </a:r>
          </a:p>
          <a:p>
            <a:pPr lvl="0"/>
            <a:r>
              <a:rPr lang="en-US" sz="1800" dirty="0">
                <a:latin typeface="Gotham Book" pitchFamily="50" charset="0"/>
              </a:rPr>
              <a:t>What problems did you encounter? </a:t>
            </a:r>
            <a:br>
              <a:rPr lang="en-US" sz="1800" dirty="0">
                <a:latin typeface="Gotham Book" pitchFamily="50" charset="0"/>
              </a:rPr>
            </a:br>
            <a:r>
              <a:rPr lang="en-US" sz="1800" dirty="0">
                <a:latin typeface="Gotham Book" pitchFamily="50" charset="0"/>
              </a:rPr>
              <a:t>How did you solve them?</a:t>
            </a:r>
          </a:p>
          <a:p>
            <a:pPr lvl="0"/>
            <a:r>
              <a:rPr lang="en-US" sz="1800" dirty="0">
                <a:latin typeface="Gotham Book" pitchFamily="50" charset="0"/>
              </a:rPr>
              <a:t>How did you use variables in your project, and what were their types? </a:t>
            </a:r>
          </a:p>
          <a:p>
            <a:pPr lvl="0"/>
            <a:r>
              <a:rPr lang="en-US" sz="1800" dirty="0">
                <a:latin typeface="Gotham Book" pitchFamily="50" charset="0"/>
              </a:rPr>
              <a:t>What did you name your variables and why?</a:t>
            </a:r>
          </a:p>
          <a:p>
            <a:pPr lvl="0"/>
            <a:r>
              <a:rPr lang="en-US" sz="1800" dirty="0">
                <a:latin typeface="Gotham Book" pitchFamily="50" charset="0"/>
              </a:rPr>
              <a:t>What was something new that you learned for this project? Describe how you figured </a:t>
            </a:r>
            <a:br>
              <a:rPr lang="en-US" sz="1800" dirty="0">
                <a:latin typeface="Gotham Book" pitchFamily="50" charset="0"/>
              </a:rPr>
            </a:br>
            <a:r>
              <a:rPr lang="en-US" sz="1800" dirty="0">
                <a:latin typeface="Gotham Book" pitchFamily="50" charset="0"/>
              </a:rPr>
              <a:t>it out.</a:t>
            </a:r>
          </a:p>
          <a:p>
            <a:pPr lvl="0"/>
            <a:r>
              <a:rPr lang="en-US" sz="1800" dirty="0">
                <a:latin typeface="Gotham Book" pitchFamily="50" charset="0"/>
              </a:rPr>
              <a:t>Include at least one screenshot of your project.</a:t>
            </a:r>
          </a:p>
          <a:p>
            <a:endParaRPr lang="en-US" sz="1800" dirty="0">
              <a:solidFill>
                <a:schemeClr val="bg1"/>
              </a:solidFill>
              <a:latin typeface="Gotham Book" pitchFamily="50" charset="0"/>
            </a:endParaRPr>
          </a:p>
          <a:p>
            <a:endParaRPr lang="en-US" sz="1800" dirty="0">
              <a:solidFill>
                <a:schemeClr val="bg1"/>
              </a:solidFill>
              <a:latin typeface="Gotham Book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14C88-80B5-428F-BB8C-6598ADA05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233" y="850444"/>
            <a:ext cx="4903523" cy="515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92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3B88AC-4333-45C8-860D-717BB14FA4CD}"/>
              </a:ext>
            </a:extLst>
          </p:cNvPr>
          <p:cNvSpPr txBox="1">
            <a:spLocks/>
          </p:cNvSpPr>
          <p:nvPr/>
        </p:nvSpPr>
        <p:spPr>
          <a:xfrm>
            <a:off x="769703" y="2271860"/>
            <a:ext cx="6691145" cy="1593990"/>
          </a:xfrm>
          <a:prstGeom prst="rect">
            <a:avLst/>
          </a:prstGeom>
        </p:spPr>
        <p:txBody>
          <a:bodyPr vert="horz" lIns="0" tIns="1188720" rIns="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alpha val="99000"/>
                  </a:schemeClr>
                </a:solidFill>
                <a:latin typeface="Gotham Book" pitchFamily="50" charset="0"/>
              </a:rPr>
              <a:t>To create your own </a:t>
            </a:r>
            <a:r>
              <a:rPr lang="en-US" dirty="0" err="1">
                <a:solidFill>
                  <a:schemeClr val="tx1">
                    <a:alpha val="99000"/>
                  </a:schemeClr>
                </a:solidFill>
                <a:latin typeface="Gotham Book" pitchFamily="50" charset="0"/>
              </a:rPr>
              <a:t>MakeCode</a:t>
            </a:r>
            <a:r>
              <a:rPr lang="en-US" dirty="0">
                <a:solidFill>
                  <a:schemeClr val="tx1">
                    <a:alpha val="99000"/>
                  </a:schemeClr>
                </a:solidFill>
                <a:latin typeface="Gotham Book" pitchFamily="50" charset="0"/>
              </a:rPr>
              <a:t> projects that use variables</a:t>
            </a:r>
          </a:p>
          <a:p>
            <a:pPr algn="l"/>
            <a:endParaRPr lang="en-US" dirty="0">
              <a:solidFill>
                <a:schemeClr val="tx1">
                  <a:alpha val="99000"/>
                </a:schemeClr>
              </a:solidFill>
              <a:latin typeface="Gotham Book" pitchFamily="50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36B5A98-7E37-4EF1-BD65-80081A8E0706}"/>
              </a:ext>
            </a:extLst>
          </p:cNvPr>
          <p:cNvSpPr txBox="1">
            <a:spLocks/>
          </p:cNvSpPr>
          <p:nvPr/>
        </p:nvSpPr>
        <p:spPr>
          <a:xfrm>
            <a:off x="773359" y="1754037"/>
            <a:ext cx="9338204" cy="1362075"/>
          </a:xfrm>
          <a:prstGeom prst="rect">
            <a:avLst/>
          </a:prstGeom>
        </p:spPr>
        <p:txBody>
          <a:bodyPr vert="horz" wrap="square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kern="1200" cap="none" spc="-100" baseline="0">
                <a:solidFill>
                  <a:schemeClr val="tx1">
                    <a:alpha val="99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rque Bold"/>
                <a:ea typeface="+mj-ea"/>
                <a:cs typeface="+mj-cs"/>
              </a:rPr>
              <a:t>LESSON D</a:t>
            </a:r>
            <a:b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rque Bold"/>
                <a:ea typeface="+mj-ea"/>
                <a:cs typeface="+mj-cs"/>
              </a:rPr>
            </a:br>
            <a:b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rque Bold"/>
                <a:ea typeface="+mj-ea"/>
                <a:cs typeface="+mj-cs"/>
              </a:rPr>
            </a:br>
            <a:r>
              <a:rPr kumimoji="0" lang="en-US" sz="4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rque Bold"/>
                <a:ea typeface="+mj-ea"/>
                <a:cs typeface="+mj-cs"/>
              </a:rPr>
              <a:t>What we learned today</a:t>
            </a:r>
            <a:br>
              <a:rPr kumimoji="0" lang="en-US" sz="60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rque Bold"/>
                <a:ea typeface="+mj-ea"/>
                <a:cs typeface="+mj-cs"/>
              </a:rPr>
            </a:br>
            <a:endParaRPr kumimoji="0" lang="en-US" sz="66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rque Bold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C1BA23-07B9-495E-9D2E-1A1A4C772C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0543" y="2815389"/>
            <a:ext cx="1968816" cy="34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868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-1" y="1610832"/>
            <a:ext cx="12188826" cy="4356581"/>
          </a:xfrm>
          <a:solidFill>
            <a:schemeClr val="accent3"/>
          </a:solidFill>
        </p:spPr>
        <p:txBody>
          <a:bodyPr lIns="548640" tIns="822960" rIns="731520"/>
          <a:lstStyle/>
          <a:p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Coding with Minecraft 5: </a:t>
            </a:r>
            <a:br>
              <a:rPr lang="en-US" sz="2800" dirty="0">
                <a:solidFill>
                  <a:schemeClr val="bg1"/>
                </a:solidFill>
                <a:latin typeface="Gotham Book" pitchFamily="50" charset="0"/>
              </a:rPr>
            </a:b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Conditionals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A92F65-1503-4B43-856B-3955192E0EEE}"/>
              </a:ext>
            </a:extLst>
          </p:cNvPr>
          <p:cNvGrpSpPr/>
          <p:nvPr/>
        </p:nvGrpSpPr>
        <p:grpSpPr>
          <a:xfrm>
            <a:off x="6570479" y="1105693"/>
            <a:ext cx="5212448" cy="5142279"/>
            <a:chOff x="6570479" y="1105693"/>
            <a:chExt cx="5212448" cy="51422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70DC35-6F24-40CE-8BA3-9FD81B1B3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0479" y="1105693"/>
              <a:ext cx="5142279" cy="5142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F342CF-D126-488E-9EB5-91335AE8BB2D}"/>
                </a:ext>
              </a:extLst>
            </p:cNvPr>
            <p:cNvSpPr txBox="1"/>
            <p:nvPr/>
          </p:nvSpPr>
          <p:spPr>
            <a:xfrm>
              <a:off x="7038474" y="3676832"/>
              <a:ext cx="22138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LeftDown"/>
                <a:lightRig rig="threePt" dir="t"/>
              </a:scene3d>
            </a:bodyPr>
            <a:lstStyle/>
            <a:p>
              <a:r>
                <a:rPr lang="en-US" sz="8000" dirty="0">
                  <a:solidFill>
                    <a:schemeClr val="bg1">
                      <a:alpha val="99000"/>
                    </a:schemeClr>
                  </a:solidFill>
                  <a:latin typeface="+mj-lt"/>
                </a:rPr>
                <a:t>IF…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6E7BF0-FB0C-45F7-B8E4-4A3166C1D5A4}"/>
                </a:ext>
              </a:extLst>
            </p:cNvPr>
            <p:cNvSpPr txBox="1"/>
            <p:nvPr/>
          </p:nvSpPr>
          <p:spPr>
            <a:xfrm>
              <a:off x="8914662" y="3530679"/>
              <a:ext cx="28682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RightUp"/>
                <a:lightRig rig="threePt" dir="t"/>
              </a:scene3d>
            </a:bodyPr>
            <a:lstStyle/>
            <a:p>
              <a:r>
                <a:rPr lang="en-US" sz="8000" dirty="0">
                  <a:solidFill>
                    <a:schemeClr val="bg1">
                      <a:alpha val="99000"/>
                    </a:schemeClr>
                  </a:solidFill>
                  <a:latin typeface="+mj-lt"/>
                </a:rPr>
                <a:t>Then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532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200B0-157B-46AA-A298-A4C4E796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BD1B98-D69C-4E7A-8279-2FF81C97C454}"/>
              </a:ext>
            </a:extLst>
          </p:cNvPr>
          <p:cNvSpPr txBox="1">
            <a:spLocks/>
          </p:cNvSpPr>
          <p:nvPr/>
        </p:nvSpPr>
        <p:spPr>
          <a:xfrm>
            <a:off x="5141913" y="1276350"/>
            <a:ext cx="6786288" cy="43052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tx2"/>
                </a:solidFill>
              </a:rPr>
              <a:t>The importance of variables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tx2"/>
                </a:solidFill>
              </a:rPr>
              <a:t>The different kinds of variables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tx2"/>
                </a:solidFill>
              </a:rPr>
              <a:t>To code a game in Minecraft with variables</a:t>
            </a:r>
          </a:p>
        </p:txBody>
      </p:sp>
    </p:spTree>
    <p:extLst>
      <p:ext uri="{BB962C8B-B14F-4D97-AF65-F5344CB8AC3E}">
        <p14:creationId xmlns:p14="http://schemas.microsoft.com/office/powerpoint/2010/main" val="23113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variables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455613" y="1447075"/>
            <a:ext cx="11146536" cy="4927600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  <a:latin typeface="Gotham Book" pitchFamily="50" charset="0"/>
              </a:rPr>
              <a:t>Number variable </a:t>
            </a:r>
            <a:r>
              <a:rPr lang="en-US" sz="2800" b="1" dirty="0">
                <a:solidFill>
                  <a:schemeClr val="tx1"/>
                </a:solidFill>
                <a:latin typeface="Gotham Book" pitchFamily="50" charset="0"/>
              </a:rPr>
              <a:t>– </a:t>
            </a:r>
            <a:r>
              <a:rPr lang="en-US" sz="2400" b="1" dirty="0">
                <a:solidFill>
                  <a:schemeClr val="tx1"/>
                </a:solidFill>
                <a:latin typeface="Gotham Book" pitchFamily="50" charset="0"/>
              </a:rPr>
              <a:t>This </a:t>
            </a:r>
            <a:r>
              <a:rPr lang="en-US" sz="2400" dirty="0">
                <a:solidFill>
                  <a:schemeClr val="tx1"/>
                </a:solidFill>
                <a:latin typeface="Gotham Book" pitchFamily="50" charset="0"/>
              </a:rPr>
              <a:t>holds numeric data. </a:t>
            </a:r>
            <a:endParaRPr lang="en-US" sz="2800" dirty="0">
              <a:solidFill>
                <a:schemeClr val="tx1"/>
              </a:solidFill>
              <a:latin typeface="Gotham Book" pitchFamily="50" charset="0"/>
            </a:endParaRPr>
          </a:p>
          <a:p>
            <a:pPr lvl="1"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  <a:latin typeface="Gotham Book" pitchFamily="50" charset="0"/>
              </a:rPr>
              <a:t>Examples: </a:t>
            </a:r>
            <a:r>
              <a:rPr lang="en-US" sz="2000" dirty="0">
                <a:solidFill>
                  <a:schemeClr val="tx1"/>
                </a:solidFill>
                <a:latin typeface="Gotham Book" pitchFamily="50" charset="0"/>
              </a:rPr>
              <a:t>a person’s age, a player’s score, the year</a:t>
            </a:r>
            <a:br>
              <a:rPr lang="en-US" sz="2000" dirty="0">
                <a:solidFill>
                  <a:schemeClr val="tx1"/>
                </a:solidFill>
                <a:latin typeface="Gotham Book" pitchFamily="50" charset="0"/>
              </a:rPr>
            </a:br>
            <a:endParaRPr lang="en-US" sz="2000" dirty="0">
              <a:solidFill>
                <a:schemeClr val="tx1"/>
              </a:solidFill>
              <a:latin typeface="Gotham Book" pitchFamily="50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Gotham Book" pitchFamily="50" charset="0"/>
              </a:rPr>
              <a:t>String variable </a:t>
            </a:r>
            <a:r>
              <a:rPr lang="en-US" sz="2800" b="1" dirty="0">
                <a:solidFill>
                  <a:schemeClr val="tx1"/>
                </a:solidFill>
                <a:latin typeface="Gotham Book" pitchFamily="50" charset="0"/>
              </a:rPr>
              <a:t>– </a:t>
            </a:r>
            <a:r>
              <a:rPr lang="en-US" sz="2400" b="1" dirty="0">
                <a:solidFill>
                  <a:schemeClr val="tx1"/>
                </a:solidFill>
                <a:latin typeface="Gotham Book" pitchFamily="50" charset="0"/>
              </a:rPr>
              <a:t>This </a:t>
            </a:r>
            <a:r>
              <a:rPr lang="en-US" sz="2400" dirty="0">
                <a:solidFill>
                  <a:schemeClr val="tx1"/>
                </a:solidFill>
                <a:latin typeface="Gotham Book" pitchFamily="50" charset="0"/>
              </a:rPr>
              <a:t>holds a string of alphanumeric characters. </a:t>
            </a:r>
          </a:p>
          <a:p>
            <a:pPr lvl="1"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  <a:latin typeface="Gotham Book" pitchFamily="50" charset="0"/>
              </a:rPr>
              <a:t>Examples: </a:t>
            </a:r>
            <a:r>
              <a:rPr lang="en-US" sz="2000" dirty="0">
                <a:solidFill>
                  <a:schemeClr val="tx1"/>
                </a:solidFill>
                <a:latin typeface="Gotham Book" pitchFamily="50" charset="0"/>
              </a:rPr>
              <a:t>a person’s name, a password, the day of the week</a:t>
            </a:r>
            <a:br>
              <a:rPr lang="en-US" sz="2000" dirty="0">
                <a:solidFill>
                  <a:schemeClr val="tx1"/>
                </a:solidFill>
                <a:latin typeface="Gotham Book" pitchFamily="50" charset="0"/>
              </a:rPr>
            </a:br>
            <a:endParaRPr lang="en-US" sz="2000" dirty="0">
              <a:solidFill>
                <a:schemeClr val="tx1"/>
              </a:solidFill>
              <a:latin typeface="Gotham Book" pitchFamily="50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Gotham Book" pitchFamily="50" charset="0"/>
              </a:rPr>
              <a:t>Boolean variable </a:t>
            </a:r>
            <a:r>
              <a:rPr lang="en-US" sz="2800" b="1" dirty="0">
                <a:solidFill>
                  <a:schemeClr val="tx1"/>
                </a:solidFill>
                <a:latin typeface="Gotham Book" pitchFamily="50" charset="0"/>
              </a:rPr>
              <a:t>– </a:t>
            </a:r>
            <a:r>
              <a:rPr lang="en-US" sz="2400" b="1" dirty="0">
                <a:solidFill>
                  <a:schemeClr val="tx1"/>
                </a:solidFill>
                <a:latin typeface="Gotham Book" pitchFamily="50" charset="0"/>
              </a:rPr>
              <a:t>This </a:t>
            </a:r>
            <a:r>
              <a:rPr lang="en-US" sz="2400" dirty="0">
                <a:solidFill>
                  <a:schemeClr val="tx1"/>
                </a:solidFill>
                <a:latin typeface="Gotham Book" pitchFamily="50" charset="0"/>
              </a:rPr>
              <a:t>has only two possible values: true or false. </a:t>
            </a:r>
          </a:p>
          <a:p>
            <a:pPr lvl="1"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  <a:latin typeface="Gotham Book" pitchFamily="50" charset="0"/>
              </a:rPr>
              <a:t>Examples: </a:t>
            </a:r>
            <a:r>
              <a:rPr lang="en-US" sz="2000" dirty="0">
                <a:solidFill>
                  <a:schemeClr val="tx1"/>
                </a:solidFill>
                <a:latin typeface="Gotham Book" pitchFamily="50" charset="0"/>
              </a:rPr>
              <a:t>Is it daytime? Is the game over?</a:t>
            </a:r>
            <a:br>
              <a:rPr lang="en-US" sz="2000" dirty="0">
                <a:solidFill>
                  <a:schemeClr val="tx1"/>
                </a:solidFill>
                <a:latin typeface="Gotham Book" pitchFamily="50" charset="0"/>
              </a:rPr>
            </a:br>
            <a:endParaRPr lang="en-US" sz="2000" dirty="0">
              <a:solidFill>
                <a:schemeClr val="tx1"/>
              </a:solidFill>
              <a:latin typeface="Gotham Book" pitchFamily="50" charset="0"/>
            </a:endParaRPr>
          </a:p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tx2"/>
                </a:solidFill>
                <a:latin typeface="Gotham Book" pitchFamily="50" charset="0"/>
              </a:rPr>
              <a:t>Position variable i</a:t>
            </a:r>
            <a:r>
              <a:rPr lang="en-US" sz="2800" dirty="0">
                <a:solidFill>
                  <a:schemeClr val="tx2"/>
                </a:solidFill>
                <a:latin typeface="Gotham Book" pitchFamily="50" charset="0"/>
              </a:rPr>
              <a:t>n </a:t>
            </a:r>
            <a:r>
              <a:rPr lang="en-US" sz="2800" dirty="0" err="1">
                <a:solidFill>
                  <a:schemeClr val="tx2"/>
                </a:solidFill>
                <a:latin typeface="Gotham Book" pitchFamily="50" charset="0"/>
              </a:rPr>
              <a:t>MakeCode</a:t>
            </a:r>
            <a:r>
              <a:rPr lang="en-US" sz="2800" b="1" dirty="0">
                <a:solidFill>
                  <a:schemeClr val="tx2"/>
                </a:solidFill>
                <a:latin typeface="Gotham Book" pitchFamily="50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Gotham Book" pitchFamily="50" charset="0"/>
              </a:rPr>
              <a:t>– </a:t>
            </a:r>
            <a:r>
              <a:rPr lang="en-US" sz="2400" dirty="0">
                <a:solidFill>
                  <a:schemeClr val="tx1"/>
                </a:solidFill>
                <a:latin typeface="Gotham Book" pitchFamily="50" charset="0"/>
              </a:rPr>
              <a:t>A special kind of variable that holds three numbers that describe a specific location in three-dimensional space. </a:t>
            </a:r>
            <a:endParaRPr lang="en-US" sz="2800" dirty="0">
              <a:solidFill>
                <a:schemeClr val="tx1"/>
              </a:solidFill>
              <a:latin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Slap, Clap, Snap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521208" y="1290320"/>
            <a:ext cx="4492919" cy="451341"/>
          </a:xfrm>
        </p:spPr>
        <p:txBody>
          <a:bodyPr/>
          <a:lstStyle/>
          <a:p>
            <a:pPr lvl="1"/>
            <a:r>
              <a:rPr lang="en-US" sz="2000" dirty="0"/>
              <a:t>There are three types of variables: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8DAF03-67AF-4A0B-A3EB-05EF23271E7B}"/>
              </a:ext>
            </a:extLst>
          </p:cNvPr>
          <p:cNvGrpSpPr/>
          <p:nvPr/>
        </p:nvGrpSpPr>
        <p:grpSpPr>
          <a:xfrm>
            <a:off x="521208" y="2019719"/>
            <a:ext cx="3476730" cy="4139921"/>
            <a:chOff x="521208" y="2019719"/>
            <a:chExt cx="3476730" cy="4139921"/>
          </a:xfrm>
          <a:solidFill>
            <a:schemeClr val="tx2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A04FA9B-197E-43F2-8DAA-247FD37B9C1F}"/>
                </a:ext>
              </a:extLst>
            </p:cNvPr>
            <p:cNvSpPr/>
            <p:nvPr/>
          </p:nvSpPr>
          <p:spPr bwMode="auto">
            <a:xfrm>
              <a:off x="521208" y="2019719"/>
              <a:ext cx="3476730" cy="4139921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35A23C-585E-4290-A30A-0FA64C4AA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166" y="2652765"/>
              <a:ext cx="1293528" cy="2028632"/>
            </a:xfrm>
            <a:prstGeom prst="rect">
              <a:avLst/>
            </a:prstGeom>
            <a:noFill/>
          </p:spPr>
        </p:pic>
        <p:sp>
          <p:nvSpPr>
            <p:cNvPr id="9" name="Text Placeholder 5">
              <a:extLst>
                <a:ext uri="{FF2B5EF4-FFF2-40B4-BE49-F238E27FC236}">
                  <a16:creationId xmlns:a16="http://schemas.microsoft.com/office/drawing/2014/main" id="{EAA71DC1-A42C-47ED-BF98-44FEF60E4FB4}"/>
                </a:ext>
              </a:extLst>
            </p:cNvPr>
            <p:cNvSpPr txBox="1">
              <a:spLocks/>
            </p:cNvSpPr>
            <p:nvPr/>
          </p:nvSpPr>
          <p:spPr>
            <a:xfrm>
              <a:off x="521208" y="4952571"/>
              <a:ext cx="3456634" cy="583619"/>
            </a:xfrm>
            <a:prstGeom prst="rect">
              <a:avLst/>
            </a:prstGeom>
            <a:noFill/>
          </p:spPr>
          <p:txBody>
            <a:bodyPr vert="horz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90000"/>
                <a:buFont typeface="Wingdings" pitchFamily="2" charset="2"/>
                <a:buNone/>
                <a:defRPr sz="3200" kern="12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24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403225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20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568325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18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741362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18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200"/>
                </a:spcBef>
              </a:pPr>
              <a:r>
                <a:rPr lang="en-US" sz="2000" b="1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Slap</a:t>
              </a:r>
              <a:br>
                <a:rPr lang="en-US" sz="20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</a:br>
              <a:r>
                <a:rPr lang="en-US" sz="16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Player slaps their thighs </a:t>
              </a:r>
              <a:br>
                <a:rPr lang="en-US" sz="16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</a:br>
              <a:r>
                <a:rPr lang="en-US" sz="16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or their desk</a:t>
              </a:r>
              <a:endParaRPr lang="en-US" sz="1400" dirty="0">
                <a:solidFill>
                  <a:schemeClr val="bg1">
                    <a:alpha val="99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686D8B-441A-4544-A71F-B6AAF42266B7}"/>
              </a:ext>
            </a:extLst>
          </p:cNvPr>
          <p:cNvGrpSpPr/>
          <p:nvPr/>
        </p:nvGrpSpPr>
        <p:grpSpPr>
          <a:xfrm>
            <a:off x="4048180" y="2019719"/>
            <a:ext cx="3476730" cy="4139921"/>
            <a:chOff x="4048180" y="2019719"/>
            <a:chExt cx="3476730" cy="41399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D71FA0-1341-4F3B-AA1F-3B6C1BB9019B}"/>
                </a:ext>
              </a:extLst>
            </p:cNvPr>
            <p:cNvSpPr/>
            <p:nvPr/>
          </p:nvSpPr>
          <p:spPr bwMode="auto">
            <a:xfrm>
              <a:off x="4048180" y="2019719"/>
              <a:ext cx="3476730" cy="4139921"/>
            </a:xfrm>
            <a:prstGeom prst="rect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DF4870-FCD8-4600-A34E-5CA9122E8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3032" y="2578732"/>
              <a:ext cx="1062563" cy="2036852"/>
            </a:xfrm>
            <a:prstGeom prst="rect">
              <a:avLst/>
            </a:prstGeom>
          </p:spPr>
        </p:pic>
        <p:sp>
          <p:nvSpPr>
            <p:cNvPr id="10" name="Text Placeholder 5">
              <a:extLst>
                <a:ext uri="{FF2B5EF4-FFF2-40B4-BE49-F238E27FC236}">
                  <a16:creationId xmlns:a16="http://schemas.microsoft.com/office/drawing/2014/main" id="{BD054566-5DCF-4412-A47F-9DD5FF1B3FB3}"/>
                </a:ext>
              </a:extLst>
            </p:cNvPr>
            <p:cNvSpPr txBox="1">
              <a:spLocks/>
            </p:cNvSpPr>
            <p:nvPr/>
          </p:nvSpPr>
          <p:spPr>
            <a:xfrm>
              <a:off x="4058228" y="4952571"/>
              <a:ext cx="3436535" cy="795528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90000"/>
                <a:buFont typeface="Wingdings" pitchFamily="2" charset="2"/>
                <a:buNone/>
                <a:defRPr sz="3200" kern="12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24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403225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20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568325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18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741362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18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200"/>
                </a:spcBef>
              </a:pPr>
              <a:r>
                <a:rPr lang="en-US" sz="2000" b="1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Clap</a:t>
              </a:r>
              <a:br>
                <a:rPr lang="en-US" sz="2000" b="1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</a:br>
              <a:r>
                <a:rPr lang="en-US" sz="14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Player claps their hands</a:t>
              </a:r>
              <a:endParaRPr lang="en-US" sz="1400" b="1" dirty="0">
                <a:solidFill>
                  <a:schemeClr val="bg1">
                    <a:alpha val="99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7677F1-AD7A-49D8-AE79-9C4E64C177DE}"/>
              </a:ext>
            </a:extLst>
          </p:cNvPr>
          <p:cNvGrpSpPr/>
          <p:nvPr/>
        </p:nvGrpSpPr>
        <p:grpSpPr>
          <a:xfrm>
            <a:off x="7595248" y="1839725"/>
            <a:ext cx="3476730" cy="4319915"/>
            <a:chOff x="7595248" y="1839725"/>
            <a:chExt cx="3476730" cy="43199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8F558F-E504-480A-9722-5E618C76199B}"/>
                </a:ext>
              </a:extLst>
            </p:cNvPr>
            <p:cNvSpPr/>
            <p:nvPr/>
          </p:nvSpPr>
          <p:spPr bwMode="auto">
            <a:xfrm>
              <a:off x="7595248" y="2019719"/>
              <a:ext cx="3476730" cy="4139921"/>
            </a:xfrm>
            <a:prstGeom prst="rect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C2ED51-16DB-49E1-9EE9-E7CC66A2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5876" y="1839725"/>
              <a:ext cx="3178550" cy="3178550"/>
            </a:xfrm>
            <a:prstGeom prst="rect">
              <a:avLst/>
            </a:prstGeom>
          </p:spPr>
        </p:pic>
        <p:sp>
          <p:nvSpPr>
            <p:cNvPr id="11" name="Text Placeholder 5">
              <a:extLst>
                <a:ext uri="{FF2B5EF4-FFF2-40B4-BE49-F238E27FC236}">
                  <a16:creationId xmlns:a16="http://schemas.microsoft.com/office/drawing/2014/main" id="{D2A7E50D-BD55-4010-9F92-26187B6AF127}"/>
                </a:ext>
              </a:extLst>
            </p:cNvPr>
            <p:cNvSpPr txBox="1">
              <a:spLocks/>
            </p:cNvSpPr>
            <p:nvPr/>
          </p:nvSpPr>
          <p:spPr>
            <a:xfrm>
              <a:off x="7595248" y="4952571"/>
              <a:ext cx="3476730" cy="915215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90000"/>
                <a:buFont typeface="Wingdings" pitchFamily="2" charset="2"/>
                <a:buNone/>
                <a:defRPr sz="3200" kern="12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24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403225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20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568325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18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741362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18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200"/>
                </a:spcBef>
              </a:pPr>
              <a:r>
                <a:rPr lang="en-US" sz="2000" b="1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Snap</a:t>
              </a:r>
              <a:br>
                <a:rPr lang="en-US" sz="2000" b="1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</a:br>
              <a:r>
                <a:rPr lang="en-US" sz="14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Player snaps their fingers</a:t>
              </a:r>
              <a:endParaRPr lang="en-US" sz="1400" b="1" dirty="0">
                <a:solidFill>
                  <a:schemeClr val="bg1">
                    <a:alpha val="99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00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06"/>
          <a:stretch/>
        </p:blipFill>
        <p:spPr>
          <a:xfrm>
            <a:off x="6457923" y="5064083"/>
            <a:ext cx="6079272" cy="1390439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8F3C40C5-47A6-4ED7-B60E-9B99B0BF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26" y="1636399"/>
            <a:ext cx="4393121" cy="738664"/>
          </a:xfrm>
        </p:spPr>
        <p:txBody>
          <a:bodyPr/>
          <a:lstStyle/>
          <a:p>
            <a:r>
              <a:rPr lang="en-US" sz="4000" dirty="0"/>
              <a:t>Chicken Storm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95826" y="2654300"/>
            <a:ext cx="4756150" cy="3251200"/>
          </a:xfrm>
        </p:spPr>
        <p:txBody>
          <a:bodyPr/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Spawn chickens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Name your variable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Make it rain chickens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603648"/>
            <a:ext cx="12188825" cy="27432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45708" rIns="182832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825" fontAlgn="base">
              <a:spcBef>
                <a:spcPct val="0"/>
              </a:spcBef>
              <a:spcAft>
                <a:spcPct val="0"/>
              </a:spcAft>
            </a:pPr>
            <a:endParaRPr lang="en-US" sz="2399" kern="0" dirty="0">
              <a:solidFill>
                <a:schemeClr val="accent1">
                  <a:alpha val="99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73"/>
          <a:stretch/>
        </p:blipFill>
        <p:spPr>
          <a:xfrm>
            <a:off x="6543348" y="1046080"/>
            <a:ext cx="5645477" cy="5125156"/>
          </a:xfrm>
          <a:prstGeom prst="rect">
            <a:avLst/>
          </a:prstGeom>
        </p:spPr>
      </p:pic>
      <p:pic>
        <p:nvPicPr>
          <p:cNvPr id="10" name="Picture 9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CF365FD9-FE5A-4ED9-A7AB-2E8F2451B60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05"/>
          <a:stretch/>
        </p:blipFill>
        <p:spPr>
          <a:xfrm>
            <a:off x="7016566" y="1506529"/>
            <a:ext cx="5172259" cy="4167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27E2F5-2651-4472-A830-509BBFEAA2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822"/>
          <a:stretch/>
        </p:blipFill>
        <p:spPr>
          <a:xfrm>
            <a:off x="7016566" y="1497565"/>
            <a:ext cx="5172259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BC9D90-CF42-4A8A-83B3-9ACD198BF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6094412" y="1"/>
            <a:ext cx="60944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50DAF-17DC-4B3A-B81B-F926405E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693622"/>
            <a:ext cx="5377147" cy="701731"/>
          </a:xfrm>
        </p:spPr>
        <p:txBody>
          <a:bodyPr/>
          <a:lstStyle/>
          <a:p>
            <a:r>
              <a:rPr lang="en-US" sz="4400" dirty="0"/>
              <a:t>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7981B-CEAB-4BE2-9A77-99874DA68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614" y="1562163"/>
            <a:ext cx="5108944" cy="2169184"/>
          </a:xfrm>
        </p:spPr>
        <p:txBody>
          <a:bodyPr/>
          <a:lstStyle/>
          <a:p>
            <a:r>
              <a:rPr lang="en-US" dirty="0">
                <a:latin typeface="Gotham Book" pitchFamily="50" charset="0"/>
              </a:rPr>
              <a:t>What did your variable determine in the game? </a:t>
            </a:r>
          </a:p>
          <a:p>
            <a:r>
              <a:rPr lang="en-US" dirty="0">
                <a:latin typeface="Gotham Book" pitchFamily="50" charset="0"/>
              </a:rPr>
              <a:t>Why is it good coding practice to give variables meaningful names?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EA69B4FB-52AD-46D6-8549-3D676A6436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2844800" cy="361950"/>
          </a:xfrm>
        </p:spPr>
        <p:txBody>
          <a:bodyPr/>
          <a:lstStyle/>
          <a:p>
            <a:fld id="{0E05EA2D-13DB-4BA1-9DA1-8ED54A2EECC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FA6A377-421B-4A71-9C6C-15CAF3506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2862" y="1633368"/>
            <a:ext cx="4416339" cy="42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9834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359" y="1328736"/>
            <a:ext cx="10327032" cy="1362075"/>
          </a:xfrm>
        </p:spPr>
        <p:txBody>
          <a:bodyPr/>
          <a:lstStyle/>
          <a:p>
            <a:r>
              <a:rPr lang="en-US" sz="2800" dirty="0"/>
              <a:t>LESSON A </a:t>
            </a:r>
            <a:br>
              <a:rPr lang="en-US" sz="2800" dirty="0"/>
            </a:br>
            <a:br>
              <a:rPr lang="en-US" sz="2800" dirty="0"/>
            </a:br>
            <a:r>
              <a:rPr lang="en-US" sz="4800" dirty="0"/>
              <a:t>What we learned today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783" y="3137271"/>
            <a:ext cx="5750960" cy="2901915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bg1"/>
                </a:solidFill>
                <a:latin typeface="Gotham Book" pitchFamily="50" charset="0"/>
              </a:rPr>
              <a:t>Real-life variables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bg1"/>
                </a:solidFill>
                <a:latin typeface="Gotham Book" pitchFamily="50" charset="0"/>
              </a:rPr>
              <a:t>The different kind of coding variables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bg1"/>
                </a:solidFill>
                <a:latin typeface="Gotham Book" pitchFamily="50" charset="0"/>
              </a:rPr>
              <a:t>The importance of variables in coding </a:t>
            </a:r>
            <a:br>
              <a:rPr lang="en-US" sz="2400" dirty="0">
                <a:solidFill>
                  <a:schemeClr val="bg1"/>
                </a:solidFill>
                <a:latin typeface="Gotham Book" pitchFamily="50" charset="0"/>
              </a:rPr>
            </a:br>
            <a:r>
              <a:rPr lang="en-US" sz="2400" dirty="0">
                <a:solidFill>
                  <a:schemeClr val="bg1"/>
                </a:solidFill>
                <a:latin typeface="Gotham Book" pitchFamily="50" charset="0"/>
              </a:rPr>
              <a:t>and Minecraft</a:t>
            </a:r>
          </a:p>
        </p:txBody>
      </p:sp>
    </p:spTree>
    <p:extLst>
      <p:ext uri="{BB962C8B-B14F-4D97-AF65-F5344CB8AC3E}">
        <p14:creationId xmlns:p14="http://schemas.microsoft.com/office/powerpoint/2010/main" val="17283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-1" y="1610832"/>
            <a:ext cx="12188826" cy="4356581"/>
          </a:xfrm>
          <a:solidFill>
            <a:schemeClr val="tx2"/>
          </a:solidFill>
        </p:spPr>
        <p:txBody>
          <a:bodyPr lIns="548640" tIns="822960" rIns="731520"/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Coding with variables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Learn to use variables in Minecraft to: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Count things in Minecraft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Write a message in the sky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Create a report of your game’s activities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7623EC-7D0D-417C-BEC0-4814AFC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100" y="1685752"/>
            <a:ext cx="3618756" cy="36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theme/theme1.xml><?xml version="1.0" encoding="utf-8"?>
<a:theme xmlns:a="http://schemas.openxmlformats.org/drawingml/2006/main" name="Minecraft EDU Template">
  <a:themeElements>
    <a:clrScheme name="Custom 4">
      <a:dk1>
        <a:srgbClr val="494949"/>
      </a:dk1>
      <a:lt1>
        <a:srgbClr val="FFFFFF"/>
      </a:lt1>
      <a:dk2>
        <a:srgbClr val="3FBF73"/>
      </a:dk2>
      <a:lt2>
        <a:srgbClr val="DCDCDC"/>
      </a:lt2>
      <a:accent1>
        <a:srgbClr val="3D9CCC"/>
      </a:accent1>
      <a:accent2>
        <a:srgbClr val="F4B349"/>
      </a:accent2>
      <a:accent3>
        <a:srgbClr val="F26060"/>
      </a:accent3>
      <a:accent4>
        <a:srgbClr val="CA5AE0"/>
      </a:accent4>
      <a:accent5>
        <a:srgbClr val="000000"/>
      </a:accent5>
      <a:accent6>
        <a:srgbClr val="AAAAAA"/>
      </a:accent6>
      <a:hlink>
        <a:srgbClr val="6B6B6B"/>
      </a:hlink>
      <a:folHlink>
        <a:srgbClr val="000000"/>
      </a:folHlink>
    </a:clrScheme>
    <a:fontScheme name="MinecraftEDU">
      <a:majorFont>
        <a:latin typeface="Torque Bold"/>
        <a:ea typeface=""/>
        <a:cs typeface=""/>
      </a:majorFont>
      <a:minorFont>
        <a:latin typeface="Gotham Book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defTabSz="914099" fontAlgn="base">
          <a:spcBef>
            <a:spcPct val="0"/>
          </a:spcBef>
          <a:spcAft>
            <a:spcPct val="0"/>
          </a:spcAft>
          <a:defRPr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itchFamily="34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>
            <a:solidFill>
              <a:schemeClr val="accent2">
                <a:alpha val="99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saved]" id="{79EBDF59-A86D-41BE-8832-B10C7C41236B}" vid="{6A11FC32-22EC-4733-A755-10A754A32C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D064F3C2A2D0438E00C44CC8372CD1" ma:contentTypeVersion="10" ma:contentTypeDescription="Create a new document." ma:contentTypeScope="" ma:versionID="59e4753b4ce5e6a6de3a3809fe7c9af9">
  <xsd:schema xmlns:xsd="http://www.w3.org/2001/XMLSchema" xmlns:xs="http://www.w3.org/2001/XMLSchema" xmlns:p="http://schemas.microsoft.com/office/2006/metadata/properties" xmlns:ns2="66eb52b9-403f-4772-95ed-7ce8e8daa0d0" xmlns:ns3="82d5446f-3176-4dd7-938b-ee4b9b9945fb" targetNamespace="http://schemas.microsoft.com/office/2006/metadata/properties" ma:root="true" ma:fieldsID="c54b08ca1cdc2b2a9e298ac23c93c872" ns2:_="" ns3:_="">
    <xsd:import namespace="66eb52b9-403f-4772-95ed-7ce8e8daa0d0"/>
    <xsd:import namespace="82d5446f-3176-4dd7-938b-ee4b9b9945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b52b9-403f-4772-95ed-7ce8e8daa0d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5446f-3176-4dd7-938b-ee4b9b9945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9E099A-2419-4E0F-88BD-1FA605B8CDD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d3d3b588-fc66-4067-b34b-8f900ca77559"/>
    <ds:schemaRef ds:uri="http://purl.org/dc/terms/"/>
    <ds:schemaRef ds:uri="bbab912c-ce44-419c-9acc-a850723067dc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B26D30-8F29-4D64-82AF-B2DC72E9E8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eb52b9-403f-4772-95ed-7ce8e8daa0d0"/>
    <ds:schemaRef ds:uri="82d5446f-3176-4dd7-938b-ee4b9b9945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18A00A-7DAE-4B48-9E0E-FE2E4FA8A5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2377</TotalTime>
  <Words>869</Words>
  <Application>Microsoft Office PowerPoint</Application>
  <PresentationFormat>Custom</PresentationFormat>
  <Paragraphs>144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Torque Bold</vt:lpstr>
      <vt:lpstr>Arial</vt:lpstr>
      <vt:lpstr>Wingdings</vt:lpstr>
      <vt:lpstr>Gotham Medium</vt:lpstr>
      <vt:lpstr>Gotham Book</vt:lpstr>
      <vt:lpstr>Segoe UI</vt:lpstr>
      <vt:lpstr>Minecraft EDU Template</vt:lpstr>
      <vt:lpstr>PowerPoint Presentation</vt:lpstr>
      <vt:lpstr>LESSON A : Introduction to Variables</vt:lpstr>
      <vt:lpstr>What  we’ll  learn</vt:lpstr>
      <vt:lpstr>Types of variables</vt:lpstr>
      <vt:lpstr>Slap, Clap, Snap</vt:lpstr>
      <vt:lpstr>Chicken Storm</vt:lpstr>
      <vt:lpstr>Review</vt:lpstr>
      <vt:lpstr>LESSON A   What we learned today</vt:lpstr>
      <vt:lpstr>Next time</vt:lpstr>
      <vt:lpstr>LESSON B: Coding with Variables</vt:lpstr>
      <vt:lpstr>What  we’ll  learn</vt:lpstr>
      <vt:lpstr>Arrow Counter</vt:lpstr>
      <vt:lpstr>Falls in the air</vt:lpstr>
      <vt:lpstr>review</vt:lpstr>
      <vt:lpstr>LESSON B   What we learned today</vt:lpstr>
      <vt:lpstr>Next time</vt:lpstr>
      <vt:lpstr>LESSON C : Combining Variables</vt:lpstr>
      <vt:lpstr>What  we’ll  learn</vt:lpstr>
      <vt:lpstr>Wordsmith</vt:lpstr>
      <vt:lpstr>LESSON C   What we learned today </vt:lpstr>
      <vt:lpstr>Next time</vt:lpstr>
      <vt:lpstr>LESSON D: Get Creative  with Variables</vt:lpstr>
      <vt:lpstr>What  we’ll  learn</vt:lpstr>
      <vt:lpstr>Independent Project</vt:lpstr>
      <vt:lpstr>Independent Project</vt:lpstr>
      <vt:lpstr>Minecraft Diary entry</vt:lpstr>
      <vt:lpstr>PowerPoint Presentation</vt:lpstr>
      <vt:lpstr>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Guerilla Artist Collective</dc:creator>
  <dc:description>Template: Angela Powell; ZUM Communications</dc:description>
  <cp:lastModifiedBy>Maria Olekheyko</cp:lastModifiedBy>
  <cp:revision>55</cp:revision>
  <dcterms:created xsi:type="dcterms:W3CDTF">2018-05-01T20:38:13Z</dcterms:created>
  <dcterms:modified xsi:type="dcterms:W3CDTF">2020-09-25T16:58:45Z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0x0101003BD064F3C2A2D0438E00C44CC8372CD1</vt:lpwstr>
  </property>
</Properties>
</file>